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os="382">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CCD83CEE-2678-4A25-9E48-E07314A80C72}">
  <a:tblStyle styleId="{CCD83CEE-2678-4A25-9E48-E07314A80C72}"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382"/>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14" Type="http://schemas.openxmlformats.org/officeDocument/2006/relationships/slide" Target="slides/slide8.xml"/><Relationship Id="rId36" Type="http://schemas.openxmlformats.org/officeDocument/2006/relationships/slide" Target="slides/slide30.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2a19140b4d7_1_2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2a19140b4d7_1_2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2a1d9b91f9a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2a1d9b91f9a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2a19140b4d7_1_4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2a19140b4d7_1_4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2a19140b4d7_1_4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2a19140b4d7_1_4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2a2b43b806f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2a2b43b806f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262c75c1ed9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262c75c1ed9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2a1e59527c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2a1e59527c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2a19140b4d7_1_2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2a19140b4d7_1_2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2a19140b4d7_1_2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2a19140b4d7_1_2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2a19140b4d7_1_2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2a19140b4d7_1_2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g29f879e247f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 name="Google Shape;61;g29f879e247f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Michael</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2a19140b4d7_1_2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2a19140b4d7_1_2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2a19140b4d7_1_2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2a19140b4d7_1_2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2a19140b4d7_1_2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2a19140b4d7_1_2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262da68e79c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262da68e79c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262da68e79c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262da68e79c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2a1d9b91f9a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2a1d9b91f9a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2a1d9b91f9a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2a1d9b91f9a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262da68e79c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262da68e79c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2a19140b4d7_1_4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2a19140b4d7_1_4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77234a2d434c813e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77234a2d434c813e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Alka</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29f879e247f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29f879e247f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Kiran</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2a19140b4d7_1_4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2a19140b4d7_1_4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2a19140b4d7_1_2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2a19140b4d7_1_2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Maggie</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2a19140b4d7_1_2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2a19140b4d7_1_2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2a19140b4d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2a19140b4d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2a19140b4d7_1_2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2a19140b4d7_1_2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2a19140b4d7_1_4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2a19140b4d7_1_4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2a19140b4d7_1_2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2a19140b4d7_1_2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dk1"/>
              </a:buClr>
              <a:buSzPts val="1800"/>
              <a:buChar char="●"/>
              <a:defRPr>
                <a:solidFill>
                  <a:schemeClr val="dk1"/>
                </a:solidFill>
              </a:defRPr>
            </a:lvl1pPr>
            <a:lvl2pPr indent="-317500" lvl="1" marL="914400">
              <a:spcBef>
                <a:spcPts val="0"/>
              </a:spcBef>
              <a:spcAft>
                <a:spcPts val="0"/>
              </a:spcAft>
              <a:buClr>
                <a:schemeClr val="dk1"/>
              </a:buClr>
              <a:buSzPts val="1400"/>
              <a:buChar char="○"/>
              <a:defRPr>
                <a:solidFill>
                  <a:schemeClr val="dk1"/>
                </a:solidFill>
              </a:defRPr>
            </a:lvl2pPr>
            <a:lvl3pPr indent="-317500" lvl="2" marL="1371600">
              <a:spcBef>
                <a:spcPts val="0"/>
              </a:spcBef>
              <a:spcAft>
                <a:spcPts val="0"/>
              </a:spcAft>
              <a:buClr>
                <a:schemeClr val="dk1"/>
              </a:buClr>
              <a:buSzPts val="1400"/>
              <a:buChar char="■"/>
              <a:defRPr>
                <a:solidFill>
                  <a:schemeClr val="dk1"/>
                </a:solidFill>
              </a:defRPr>
            </a:lvl3pPr>
            <a:lvl4pPr indent="-317500" lvl="3" marL="1828800">
              <a:spcBef>
                <a:spcPts val="0"/>
              </a:spcBef>
              <a:spcAft>
                <a:spcPts val="0"/>
              </a:spcAft>
              <a:buClr>
                <a:schemeClr val="dk1"/>
              </a:buClr>
              <a:buSzPts val="1400"/>
              <a:buChar char="●"/>
              <a:defRPr>
                <a:solidFill>
                  <a:schemeClr val="dk1"/>
                </a:solidFill>
              </a:defRPr>
            </a:lvl4pPr>
            <a:lvl5pPr indent="-317500" lvl="4" marL="2286000">
              <a:spcBef>
                <a:spcPts val="0"/>
              </a:spcBef>
              <a:spcAft>
                <a:spcPts val="0"/>
              </a:spcAft>
              <a:buClr>
                <a:schemeClr val="dk1"/>
              </a:buClr>
              <a:buSzPts val="1400"/>
              <a:buChar char="○"/>
              <a:defRPr>
                <a:solidFill>
                  <a:schemeClr val="dk1"/>
                </a:solidFill>
              </a:defRPr>
            </a:lvl5pPr>
            <a:lvl6pPr indent="-317500" lvl="5" marL="2743200">
              <a:spcBef>
                <a:spcPts val="0"/>
              </a:spcBef>
              <a:spcAft>
                <a:spcPts val="0"/>
              </a:spcAft>
              <a:buClr>
                <a:schemeClr val="dk1"/>
              </a:buClr>
              <a:buSzPts val="1400"/>
              <a:buChar char="■"/>
              <a:defRPr>
                <a:solidFill>
                  <a:schemeClr val="dk1"/>
                </a:solidFill>
              </a:defRPr>
            </a:lvl6pPr>
            <a:lvl7pPr indent="-317500" lvl="6" marL="3200400">
              <a:spcBef>
                <a:spcPts val="0"/>
              </a:spcBef>
              <a:spcAft>
                <a:spcPts val="0"/>
              </a:spcAft>
              <a:buClr>
                <a:schemeClr val="dk1"/>
              </a:buClr>
              <a:buSzPts val="1400"/>
              <a:buChar char="●"/>
              <a:defRPr>
                <a:solidFill>
                  <a:schemeClr val="dk1"/>
                </a:solidFill>
              </a:defRPr>
            </a:lvl7pPr>
            <a:lvl8pPr indent="-317500" lvl="7" marL="3657600">
              <a:spcBef>
                <a:spcPts val="0"/>
              </a:spcBef>
              <a:spcAft>
                <a:spcPts val="0"/>
              </a:spcAft>
              <a:buClr>
                <a:schemeClr val="dk1"/>
              </a:buClr>
              <a:buSzPts val="1400"/>
              <a:buChar char="○"/>
              <a:defRPr>
                <a:solidFill>
                  <a:schemeClr val="dk1"/>
                </a:solidFill>
              </a:defRPr>
            </a:lvl8pPr>
            <a:lvl9pPr indent="-317500" lvl="8" marL="4114800">
              <a:spcBef>
                <a:spcPts val="0"/>
              </a:spcBef>
              <a:spcAft>
                <a:spcPts val="0"/>
              </a:spcAft>
              <a:buClr>
                <a:schemeClr val="dk1"/>
              </a:buClr>
              <a:buSzPts val="1400"/>
              <a:buChar char="■"/>
              <a:defRPr>
                <a:solidFill>
                  <a:schemeClr val="dk1"/>
                </a:solidFill>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dark-2">
    <p:bg>
      <p:bgPr>
        <a:solidFill>
          <a:srgbClr val="F3F3F3"/>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lt2"/>
              </a:buClr>
              <a:buSzPts val="1800"/>
              <a:buChar char="●"/>
              <a:defRPr sz="1800">
                <a:solidFill>
                  <a:schemeClr val="lt2"/>
                </a:solidFill>
              </a:defRPr>
            </a:lvl1pPr>
            <a:lvl2pPr indent="-317500" lvl="1" marL="914400">
              <a:lnSpc>
                <a:spcPct val="115000"/>
              </a:lnSpc>
              <a:spcBef>
                <a:spcPts val="0"/>
              </a:spcBef>
              <a:spcAft>
                <a:spcPts val="0"/>
              </a:spcAft>
              <a:buClr>
                <a:schemeClr val="lt2"/>
              </a:buClr>
              <a:buSzPts val="1400"/>
              <a:buChar char="○"/>
              <a:defRPr>
                <a:solidFill>
                  <a:schemeClr val="lt2"/>
                </a:solidFill>
              </a:defRPr>
            </a:lvl2pPr>
            <a:lvl3pPr indent="-317500" lvl="2" marL="1371600">
              <a:lnSpc>
                <a:spcPct val="115000"/>
              </a:lnSpc>
              <a:spcBef>
                <a:spcPts val="0"/>
              </a:spcBef>
              <a:spcAft>
                <a:spcPts val="0"/>
              </a:spcAft>
              <a:buClr>
                <a:schemeClr val="lt2"/>
              </a:buClr>
              <a:buSzPts val="1400"/>
              <a:buChar char="■"/>
              <a:defRPr>
                <a:solidFill>
                  <a:schemeClr val="lt2"/>
                </a:solidFill>
              </a:defRPr>
            </a:lvl3pPr>
            <a:lvl4pPr indent="-317500" lvl="3" marL="1828800">
              <a:lnSpc>
                <a:spcPct val="115000"/>
              </a:lnSpc>
              <a:spcBef>
                <a:spcPts val="0"/>
              </a:spcBef>
              <a:spcAft>
                <a:spcPts val="0"/>
              </a:spcAft>
              <a:buClr>
                <a:schemeClr val="lt2"/>
              </a:buClr>
              <a:buSzPts val="1400"/>
              <a:buChar char="●"/>
              <a:defRPr>
                <a:solidFill>
                  <a:schemeClr val="lt2"/>
                </a:solidFill>
              </a:defRPr>
            </a:lvl4pPr>
            <a:lvl5pPr indent="-317500" lvl="4" marL="2286000">
              <a:lnSpc>
                <a:spcPct val="115000"/>
              </a:lnSpc>
              <a:spcBef>
                <a:spcPts val="0"/>
              </a:spcBef>
              <a:spcAft>
                <a:spcPts val="0"/>
              </a:spcAft>
              <a:buClr>
                <a:schemeClr val="lt2"/>
              </a:buClr>
              <a:buSzPts val="1400"/>
              <a:buChar char="○"/>
              <a:defRPr>
                <a:solidFill>
                  <a:schemeClr val="lt2"/>
                </a:solidFill>
              </a:defRPr>
            </a:lvl5pPr>
            <a:lvl6pPr indent="-317500" lvl="5" marL="2743200">
              <a:lnSpc>
                <a:spcPct val="115000"/>
              </a:lnSpc>
              <a:spcBef>
                <a:spcPts val="0"/>
              </a:spcBef>
              <a:spcAft>
                <a:spcPts val="0"/>
              </a:spcAft>
              <a:buClr>
                <a:schemeClr val="lt2"/>
              </a:buClr>
              <a:buSzPts val="1400"/>
              <a:buChar char="■"/>
              <a:defRPr>
                <a:solidFill>
                  <a:schemeClr val="lt2"/>
                </a:solidFill>
              </a:defRPr>
            </a:lvl6pPr>
            <a:lvl7pPr indent="-317500" lvl="6" marL="3200400">
              <a:lnSpc>
                <a:spcPct val="115000"/>
              </a:lnSpc>
              <a:spcBef>
                <a:spcPts val="0"/>
              </a:spcBef>
              <a:spcAft>
                <a:spcPts val="0"/>
              </a:spcAft>
              <a:buClr>
                <a:schemeClr val="lt2"/>
              </a:buClr>
              <a:buSzPts val="1400"/>
              <a:buChar char="●"/>
              <a:defRPr>
                <a:solidFill>
                  <a:schemeClr val="lt2"/>
                </a:solidFill>
              </a:defRPr>
            </a:lvl7pPr>
            <a:lvl8pPr indent="-317500" lvl="7" marL="3657600">
              <a:lnSpc>
                <a:spcPct val="115000"/>
              </a:lnSpc>
              <a:spcBef>
                <a:spcPts val="0"/>
              </a:spcBef>
              <a:spcAft>
                <a:spcPts val="0"/>
              </a:spcAft>
              <a:buClr>
                <a:schemeClr val="lt2"/>
              </a:buClr>
              <a:buSzPts val="1400"/>
              <a:buChar char="○"/>
              <a:defRPr>
                <a:solidFill>
                  <a:schemeClr val="lt2"/>
                </a:solidFill>
              </a:defRPr>
            </a:lvl8pPr>
            <a:lvl9pPr indent="-317500" lvl="8" marL="4114800">
              <a:lnSpc>
                <a:spcPct val="115000"/>
              </a:lnSpc>
              <a:spcBef>
                <a:spcPts val="0"/>
              </a:spcBef>
              <a:spcAft>
                <a:spcPts val="0"/>
              </a:spcAft>
              <a:buClr>
                <a:schemeClr val="lt2"/>
              </a:buClr>
              <a:buSzPts val="1400"/>
              <a:buChar char="■"/>
              <a:defRPr>
                <a:solidFill>
                  <a:schemeClr val="lt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 Id="rId4" Type="http://schemas.openxmlformats.org/officeDocument/2006/relationships/image" Target="../media/image11.png"/><Relationship Id="rId5" Type="http://schemas.openxmlformats.org/officeDocument/2006/relationships/image" Target="../media/image5.png"/><Relationship Id="rId6" Type="http://schemas.openxmlformats.org/officeDocument/2006/relationships/image" Target="../media/image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5.png"/><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6.png"/><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hyperlink" Target="https://public.tableau.com/views/DataAnalytics-FinalProject_17016511597630/DecadeGenreDashboard?:language=en-US&amp;publish=yes&amp;:display_count=n&amp;:origin=viz_share_link" TargetMode="External"/><Relationship Id="rId4" Type="http://schemas.openxmlformats.org/officeDocument/2006/relationships/image" Target="../media/image1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hyperlink" Target="https://public.tableau.com/views/DataAnalytics-FinalProject_17016511597630/DecadeGenreDashboard?:language=en-US&amp;publish=yes&amp;:display_count=n&amp;:origin=viz_share_link" TargetMode="External"/><Relationship Id="rId4" Type="http://schemas.openxmlformats.org/officeDocument/2006/relationships/image" Target="../media/image1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hyperlink" Target="https://public.tableau.com/views/DataAnalytics-FinalProject_17016511597630/DecadeGenreDashboard?:language=en-US&amp;publish=yes&amp;:display_count=n&amp;:origin=viz_share_link" TargetMode="External"/><Relationship Id="rId4" Type="http://schemas.openxmlformats.org/officeDocument/2006/relationships/image" Target="../media/image1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1.png"/><Relationship Id="rId4" Type="http://schemas.openxmlformats.org/officeDocument/2006/relationships/image" Target="../media/image4.png"/><Relationship Id="rId5" Type="http://schemas.openxmlformats.org/officeDocument/2006/relationships/image" Target="../media/image1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9.png"/><Relationship Id="rId4" Type="http://schemas.openxmlformats.org/officeDocument/2006/relationships/image" Target="../media/image6.png"/><Relationship Id="rId5"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0" y="264650"/>
            <a:ext cx="8520600" cy="9378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sz="4900">
                <a:solidFill>
                  <a:schemeClr val="lt1"/>
                </a:solidFill>
                <a:latin typeface="Times New Roman"/>
                <a:ea typeface="Times New Roman"/>
                <a:cs typeface="Times New Roman"/>
                <a:sym typeface="Times New Roman"/>
              </a:rPr>
              <a:t>Analysis of the Film Industry</a:t>
            </a:r>
            <a:endParaRPr sz="4900">
              <a:solidFill>
                <a:schemeClr val="lt1"/>
              </a:solidFill>
              <a:latin typeface="Times New Roman"/>
              <a:ea typeface="Times New Roman"/>
              <a:cs typeface="Times New Roman"/>
              <a:sym typeface="Times New Roman"/>
            </a:endParaRPr>
          </a:p>
        </p:txBody>
      </p:sp>
      <p:pic>
        <p:nvPicPr>
          <p:cNvPr id="55" name="Google Shape;55;p13"/>
          <p:cNvPicPr preferRelativeResize="0"/>
          <p:nvPr/>
        </p:nvPicPr>
        <p:blipFill>
          <a:blip r:embed="rId3">
            <a:alphaModFix/>
          </a:blip>
          <a:stretch>
            <a:fillRect/>
          </a:stretch>
        </p:blipFill>
        <p:spPr>
          <a:xfrm>
            <a:off x="6975175" y="2001475"/>
            <a:ext cx="2013497" cy="3016475"/>
          </a:xfrm>
          <a:prstGeom prst="rect">
            <a:avLst/>
          </a:prstGeom>
          <a:noFill/>
          <a:ln>
            <a:noFill/>
          </a:ln>
        </p:spPr>
      </p:pic>
      <p:pic>
        <p:nvPicPr>
          <p:cNvPr id="56" name="Google Shape;56;p13"/>
          <p:cNvPicPr preferRelativeResize="0"/>
          <p:nvPr/>
        </p:nvPicPr>
        <p:blipFill>
          <a:blip r:embed="rId4">
            <a:alphaModFix/>
          </a:blip>
          <a:stretch>
            <a:fillRect/>
          </a:stretch>
        </p:blipFill>
        <p:spPr>
          <a:xfrm>
            <a:off x="2976775" y="2001475"/>
            <a:ext cx="3902295" cy="3016474"/>
          </a:xfrm>
          <a:prstGeom prst="rect">
            <a:avLst/>
          </a:prstGeom>
          <a:noFill/>
          <a:ln>
            <a:noFill/>
          </a:ln>
        </p:spPr>
      </p:pic>
      <p:pic>
        <p:nvPicPr>
          <p:cNvPr id="57" name="Google Shape;57;p13"/>
          <p:cNvPicPr preferRelativeResize="0"/>
          <p:nvPr/>
        </p:nvPicPr>
        <p:blipFill>
          <a:blip r:embed="rId5">
            <a:alphaModFix/>
          </a:blip>
          <a:stretch>
            <a:fillRect/>
          </a:stretch>
        </p:blipFill>
        <p:spPr>
          <a:xfrm>
            <a:off x="77600" y="2001475"/>
            <a:ext cx="2833500" cy="1595899"/>
          </a:xfrm>
          <a:prstGeom prst="rect">
            <a:avLst/>
          </a:prstGeom>
          <a:noFill/>
          <a:ln>
            <a:noFill/>
          </a:ln>
        </p:spPr>
      </p:pic>
      <p:pic>
        <p:nvPicPr>
          <p:cNvPr id="58" name="Google Shape;58;p13"/>
          <p:cNvPicPr preferRelativeResize="0"/>
          <p:nvPr/>
        </p:nvPicPr>
        <p:blipFill>
          <a:blip r:embed="rId6">
            <a:alphaModFix/>
          </a:blip>
          <a:stretch>
            <a:fillRect/>
          </a:stretch>
        </p:blipFill>
        <p:spPr>
          <a:xfrm>
            <a:off x="108075" y="3735450"/>
            <a:ext cx="2772601" cy="128250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2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 sz="2320">
                <a:solidFill>
                  <a:schemeClr val="lt1"/>
                </a:solidFill>
                <a:latin typeface="Times New Roman"/>
                <a:ea typeface="Times New Roman"/>
                <a:cs typeface="Times New Roman"/>
                <a:sym typeface="Times New Roman"/>
              </a:rPr>
              <a:t>Question 2: Background</a:t>
            </a:r>
            <a:endParaRPr sz="2320">
              <a:solidFill>
                <a:schemeClr val="lt1"/>
              </a:solidFill>
              <a:latin typeface="Times New Roman"/>
              <a:ea typeface="Times New Roman"/>
              <a:cs typeface="Times New Roman"/>
              <a:sym typeface="Times New Roman"/>
            </a:endParaRPr>
          </a:p>
        </p:txBody>
      </p:sp>
      <p:sp>
        <p:nvSpPr>
          <p:cNvPr id="130" name="Google Shape;130;p22"/>
          <p:cNvSpPr txBox="1"/>
          <p:nvPr>
            <p:ph idx="1" type="body"/>
          </p:nvPr>
        </p:nvSpPr>
        <p:spPr>
          <a:xfrm>
            <a:off x="311700" y="1152475"/>
            <a:ext cx="8520600" cy="3416400"/>
          </a:xfrm>
          <a:prstGeom prst="rect">
            <a:avLst/>
          </a:prstGeom>
          <a:solidFill>
            <a:srgbClr val="D0E0E3"/>
          </a:solidFill>
        </p:spPr>
        <p:txBody>
          <a:bodyPr anchorCtr="0" anchor="t" bIns="91425" lIns="91425" spcFirstLastPara="1" rIns="91425" wrap="square" tIns="91425">
            <a:normAutofit/>
          </a:bodyPr>
          <a:lstStyle/>
          <a:p>
            <a:pPr indent="-342900" lvl="0" marL="457200" rtl="0" algn="l">
              <a:spcBef>
                <a:spcPts val="0"/>
              </a:spcBef>
              <a:spcAft>
                <a:spcPts val="0"/>
              </a:spcAft>
              <a:buClr>
                <a:srgbClr val="31394D"/>
              </a:buClr>
              <a:buSzPts val="1800"/>
              <a:buFont typeface="Times New Roman"/>
              <a:buChar char="●"/>
            </a:pPr>
            <a:r>
              <a:rPr lang="en">
                <a:solidFill>
                  <a:srgbClr val="31394D"/>
                </a:solidFill>
                <a:latin typeface="Times New Roman"/>
                <a:ea typeface="Times New Roman"/>
                <a:cs typeface="Times New Roman"/>
                <a:sym typeface="Times New Roman"/>
              </a:rPr>
              <a:t>Aim to study what kind of genres people are interested in at a certain time frame and how it changes</a:t>
            </a:r>
            <a:endParaRPr>
              <a:solidFill>
                <a:srgbClr val="31394D"/>
              </a:solidFill>
              <a:latin typeface="Times New Roman"/>
              <a:ea typeface="Times New Roman"/>
              <a:cs typeface="Times New Roman"/>
              <a:sym typeface="Times New Roman"/>
            </a:endParaRPr>
          </a:p>
          <a:p>
            <a:pPr indent="-342900" lvl="0" marL="457200" rtl="0" algn="l">
              <a:spcBef>
                <a:spcPts val="0"/>
              </a:spcBef>
              <a:spcAft>
                <a:spcPts val="0"/>
              </a:spcAft>
              <a:buClr>
                <a:srgbClr val="31394D"/>
              </a:buClr>
              <a:buSzPts val="1800"/>
              <a:buFont typeface="Times New Roman"/>
              <a:buChar char="●"/>
            </a:pPr>
            <a:r>
              <a:rPr lang="en">
                <a:solidFill>
                  <a:srgbClr val="31394D"/>
                </a:solidFill>
                <a:latin typeface="Times New Roman"/>
                <a:ea typeface="Times New Roman"/>
                <a:cs typeface="Times New Roman"/>
                <a:sym typeface="Times New Roman"/>
              </a:rPr>
              <a:t>Top 50 movies with highest scores are selected for each decade.</a:t>
            </a:r>
            <a:endParaRPr>
              <a:solidFill>
                <a:srgbClr val="31394D"/>
              </a:solidFill>
              <a:latin typeface="Times New Roman"/>
              <a:ea typeface="Times New Roman"/>
              <a:cs typeface="Times New Roman"/>
              <a:sym typeface="Times New Roman"/>
            </a:endParaRPr>
          </a:p>
          <a:p>
            <a:pPr indent="-317500" lvl="1" marL="914400" rtl="0" algn="l">
              <a:spcBef>
                <a:spcPts val="0"/>
              </a:spcBef>
              <a:spcAft>
                <a:spcPts val="0"/>
              </a:spcAft>
              <a:buClr>
                <a:srgbClr val="31394D"/>
              </a:buClr>
              <a:buSzPts val="1400"/>
              <a:buFont typeface="Times New Roman"/>
              <a:buChar char="○"/>
            </a:pPr>
            <a:r>
              <a:rPr lang="en">
                <a:solidFill>
                  <a:srgbClr val="31394D"/>
                </a:solidFill>
                <a:latin typeface="Times New Roman"/>
                <a:ea typeface="Times New Roman"/>
                <a:cs typeface="Times New Roman"/>
                <a:sym typeface="Times New Roman"/>
              </a:rPr>
              <a:t>13 decades from 1890 to 2020</a:t>
            </a:r>
            <a:endParaRPr>
              <a:solidFill>
                <a:srgbClr val="31394D"/>
              </a:solidFill>
              <a:latin typeface="Times New Roman"/>
              <a:ea typeface="Times New Roman"/>
              <a:cs typeface="Times New Roman"/>
              <a:sym typeface="Times New Roman"/>
            </a:endParaRPr>
          </a:p>
          <a:p>
            <a:pPr indent="-342900" lvl="0" marL="457200" rtl="0" algn="l">
              <a:spcBef>
                <a:spcPts val="0"/>
              </a:spcBef>
              <a:spcAft>
                <a:spcPts val="0"/>
              </a:spcAft>
              <a:buClr>
                <a:srgbClr val="31394D"/>
              </a:buClr>
              <a:buSzPts val="1800"/>
              <a:buFont typeface="Times New Roman"/>
              <a:buChar char="●"/>
            </a:pPr>
            <a:r>
              <a:rPr lang="en">
                <a:solidFill>
                  <a:srgbClr val="31394D"/>
                </a:solidFill>
                <a:latin typeface="Times New Roman"/>
                <a:ea typeface="Times New Roman"/>
                <a:cs typeface="Times New Roman"/>
                <a:sym typeface="Times New Roman"/>
              </a:rPr>
              <a:t>Movies are ranked based on average ratings and popularity (</a:t>
            </a:r>
            <a:r>
              <a:rPr lang="en">
                <a:solidFill>
                  <a:srgbClr val="31394D"/>
                </a:solidFill>
                <a:latin typeface="Times New Roman"/>
                <a:ea typeface="Times New Roman"/>
                <a:cs typeface="Times New Roman"/>
                <a:sym typeface="Times New Roman"/>
              </a:rPr>
              <a:t>separately</a:t>
            </a:r>
            <a:r>
              <a:rPr lang="en">
                <a:solidFill>
                  <a:srgbClr val="31394D"/>
                </a:solidFill>
                <a:latin typeface="Times New Roman"/>
                <a:ea typeface="Times New Roman"/>
                <a:cs typeface="Times New Roman"/>
                <a:sym typeface="Times New Roman"/>
              </a:rPr>
              <a:t>)</a:t>
            </a:r>
            <a:endParaRPr>
              <a:solidFill>
                <a:srgbClr val="31394D"/>
              </a:solidFill>
              <a:latin typeface="Times New Roman"/>
              <a:ea typeface="Times New Roman"/>
              <a:cs typeface="Times New Roman"/>
              <a:sym typeface="Times New Roman"/>
            </a:endParaRPr>
          </a:p>
          <a:p>
            <a:pPr indent="-317500" lvl="1" marL="914400" rtl="0" algn="l">
              <a:spcBef>
                <a:spcPts val="0"/>
              </a:spcBef>
              <a:spcAft>
                <a:spcPts val="0"/>
              </a:spcAft>
              <a:buClr>
                <a:srgbClr val="31394D"/>
              </a:buClr>
              <a:buSzPts val="1400"/>
              <a:buFont typeface="Times New Roman"/>
              <a:buChar char="○"/>
            </a:pPr>
            <a:r>
              <a:rPr lang="en">
                <a:solidFill>
                  <a:srgbClr val="31394D"/>
                </a:solidFill>
                <a:latin typeface="Times New Roman"/>
                <a:ea typeface="Times New Roman"/>
                <a:cs typeface="Times New Roman"/>
                <a:sym typeface="Times New Roman"/>
              </a:rPr>
              <a:t>Ratings: </a:t>
            </a:r>
            <a:endParaRPr>
              <a:solidFill>
                <a:srgbClr val="31394D"/>
              </a:solidFill>
              <a:latin typeface="Times New Roman"/>
              <a:ea typeface="Times New Roman"/>
              <a:cs typeface="Times New Roman"/>
              <a:sym typeface="Times New Roman"/>
            </a:endParaRPr>
          </a:p>
          <a:p>
            <a:pPr indent="-317500" lvl="2" marL="1371600" rtl="0" algn="l">
              <a:spcBef>
                <a:spcPts val="0"/>
              </a:spcBef>
              <a:spcAft>
                <a:spcPts val="0"/>
              </a:spcAft>
              <a:buClr>
                <a:srgbClr val="31394D"/>
              </a:buClr>
              <a:buSzPts val="1400"/>
              <a:buFont typeface="Times New Roman"/>
              <a:buChar char="■"/>
            </a:pPr>
            <a:r>
              <a:rPr lang="en">
                <a:solidFill>
                  <a:srgbClr val="31394D"/>
                </a:solidFill>
                <a:latin typeface="Times New Roman"/>
                <a:ea typeface="Times New Roman"/>
                <a:cs typeface="Times New Roman"/>
                <a:sym typeface="Times New Roman"/>
              </a:rPr>
              <a:t>From 0 to 5 with 0.5 increments</a:t>
            </a:r>
            <a:endParaRPr>
              <a:solidFill>
                <a:srgbClr val="31394D"/>
              </a:solidFill>
              <a:latin typeface="Times New Roman"/>
              <a:ea typeface="Times New Roman"/>
              <a:cs typeface="Times New Roman"/>
              <a:sym typeface="Times New Roman"/>
            </a:endParaRPr>
          </a:p>
          <a:p>
            <a:pPr indent="-317500" lvl="2" marL="1371600" rtl="0" algn="l">
              <a:spcBef>
                <a:spcPts val="0"/>
              </a:spcBef>
              <a:spcAft>
                <a:spcPts val="0"/>
              </a:spcAft>
              <a:buClr>
                <a:srgbClr val="31394D"/>
              </a:buClr>
              <a:buSzPts val="1400"/>
              <a:buFont typeface="Times New Roman"/>
              <a:buChar char="■"/>
            </a:pPr>
            <a:r>
              <a:rPr lang="en">
                <a:solidFill>
                  <a:srgbClr val="31394D"/>
                </a:solidFill>
                <a:latin typeface="Times New Roman"/>
                <a:ea typeface="Times New Roman"/>
                <a:cs typeface="Times New Roman"/>
                <a:sym typeface="Times New Roman"/>
              </a:rPr>
              <a:t>Multiple ratings by different users per movie and average rating is calculated</a:t>
            </a:r>
            <a:endParaRPr>
              <a:solidFill>
                <a:srgbClr val="31394D"/>
              </a:solidFill>
              <a:latin typeface="Times New Roman"/>
              <a:ea typeface="Times New Roman"/>
              <a:cs typeface="Times New Roman"/>
              <a:sym typeface="Times New Roman"/>
            </a:endParaRPr>
          </a:p>
          <a:p>
            <a:pPr indent="-317500" lvl="1" marL="914400" rtl="0" algn="l">
              <a:spcBef>
                <a:spcPts val="0"/>
              </a:spcBef>
              <a:spcAft>
                <a:spcPts val="0"/>
              </a:spcAft>
              <a:buClr>
                <a:srgbClr val="31394D"/>
              </a:buClr>
              <a:buSzPts val="1400"/>
              <a:buFont typeface="Times New Roman"/>
              <a:buChar char="○"/>
            </a:pPr>
            <a:r>
              <a:rPr lang="en">
                <a:solidFill>
                  <a:srgbClr val="31394D"/>
                </a:solidFill>
                <a:latin typeface="Times New Roman"/>
                <a:ea typeface="Times New Roman"/>
                <a:cs typeface="Times New Roman"/>
                <a:sym typeface="Times New Roman"/>
              </a:rPr>
              <a:t>Popularity score:</a:t>
            </a:r>
            <a:endParaRPr>
              <a:solidFill>
                <a:srgbClr val="31394D"/>
              </a:solidFill>
              <a:latin typeface="Times New Roman"/>
              <a:ea typeface="Times New Roman"/>
              <a:cs typeface="Times New Roman"/>
              <a:sym typeface="Times New Roman"/>
            </a:endParaRPr>
          </a:p>
          <a:p>
            <a:pPr indent="-317500" lvl="2" marL="1371600" rtl="0" algn="l">
              <a:spcBef>
                <a:spcPts val="0"/>
              </a:spcBef>
              <a:spcAft>
                <a:spcPts val="0"/>
              </a:spcAft>
              <a:buClr>
                <a:srgbClr val="31394D"/>
              </a:buClr>
              <a:buSzPts val="1400"/>
              <a:buFont typeface="Times New Roman"/>
              <a:buChar char="■"/>
            </a:pPr>
            <a:r>
              <a:rPr lang="en">
                <a:solidFill>
                  <a:srgbClr val="31394D"/>
                </a:solidFill>
                <a:latin typeface="Times New Roman"/>
                <a:ea typeface="Times New Roman"/>
                <a:cs typeface="Times New Roman"/>
                <a:sym typeface="Times New Roman"/>
              </a:rPr>
              <a:t>Calculated by IMDB based on votes, views, numbers marked as ‘favourite’, number added to “watchlist”</a:t>
            </a:r>
            <a:endParaRPr>
              <a:solidFill>
                <a:srgbClr val="31394D"/>
              </a:solidFill>
              <a:latin typeface="Times New Roman"/>
              <a:ea typeface="Times New Roman"/>
              <a:cs typeface="Times New Roman"/>
              <a:sym typeface="Times New Roman"/>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pic>
        <p:nvPicPr>
          <p:cNvPr id="135" name="Google Shape;135;p23"/>
          <p:cNvPicPr preferRelativeResize="0"/>
          <p:nvPr/>
        </p:nvPicPr>
        <p:blipFill rotWithShape="1">
          <a:blip r:embed="rId3">
            <a:alphaModFix/>
          </a:blip>
          <a:srcRect b="1118" l="515" r="396" t="755"/>
          <a:stretch/>
        </p:blipFill>
        <p:spPr>
          <a:xfrm>
            <a:off x="1504525" y="1463800"/>
            <a:ext cx="6134948" cy="3185900"/>
          </a:xfrm>
          <a:prstGeom prst="rect">
            <a:avLst/>
          </a:prstGeom>
          <a:noFill/>
          <a:ln cap="flat" cmpd="sng" w="19050">
            <a:solidFill>
              <a:srgbClr val="78909C"/>
            </a:solidFill>
            <a:prstDash val="solid"/>
            <a:round/>
            <a:headEnd len="sm" w="sm" type="none"/>
            <a:tailEnd len="sm" w="sm" type="none"/>
          </a:ln>
        </p:spPr>
      </p:pic>
      <p:sp>
        <p:nvSpPr>
          <p:cNvPr id="136" name="Google Shape;136;p2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 sz="2320">
                <a:solidFill>
                  <a:schemeClr val="lt1"/>
                </a:solidFill>
                <a:latin typeface="Times New Roman"/>
                <a:ea typeface="Times New Roman"/>
                <a:cs typeface="Times New Roman"/>
                <a:sym typeface="Times New Roman"/>
              </a:rPr>
              <a:t>Question 2: Results - Popularity</a:t>
            </a:r>
            <a:endParaRPr sz="2320">
              <a:solidFill>
                <a:schemeClr val="lt1"/>
              </a:solidFill>
              <a:latin typeface="Times New Roman"/>
              <a:ea typeface="Times New Roman"/>
              <a:cs typeface="Times New Roman"/>
              <a:sym typeface="Times New Roman"/>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pic>
        <p:nvPicPr>
          <p:cNvPr id="141" name="Google Shape;141;p24"/>
          <p:cNvPicPr preferRelativeResize="0"/>
          <p:nvPr/>
        </p:nvPicPr>
        <p:blipFill rotWithShape="1">
          <a:blip r:embed="rId3">
            <a:alphaModFix/>
          </a:blip>
          <a:srcRect b="883" l="514" r="632" t="903"/>
          <a:stretch/>
        </p:blipFill>
        <p:spPr>
          <a:xfrm>
            <a:off x="1458562" y="1360375"/>
            <a:ext cx="6226877" cy="3241176"/>
          </a:xfrm>
          <a:prstGeom prst="rect">
            <a:avLst/>
          </a:prstGeom>
          <a:noFill/>
          <a:ln cap="flat" cmpd="sng" w="19050">
            <a:solidFill>
              <a:srgbClr val="78909C"/>
            </a:solidFill>
            <a:prstDash val="solid"/>
            <a:round/>
            <a:headEnd len="sm" w="sm" type="none"/>
            <a:tailEnd len="sm" w="sm" type="none"/>
          </a:ln>
        </p:spPr>
      </p:pic>
      <p:sp>
        <p:nvSpPr>
          <p:cNvPr id="142" name="Google Shape;142;p2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 sz="2320">
                <a:solidFill>
                  <a:schemeClr val="lt1"/>
                </a:solidFill>
                <a:latin typeface="Times New Roman"/>
                <a:ea typeface="Times New Roman"/>
                <a:cs typeface="Times New Roman"/>
                <a:sym typeface="Times New Roman"/>
              </a:rPr>
              <a:t>Question 2: Results - Rating</a:t>
            </a:r>
            <a:endParaRPr sz="2320">
              <a:solidFill>
                <a:schemeClr val="lt1"/>
              </a:solidFill>
              <a:latin typeface="Times New Roman"/>
              <a:ea typeface="Times New Roman"/>
              <a:cs typeface="Times New Roman"/>
              <a:sym typeface="Times New Roman"/>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78909C"/>
        </a:solidFill>
      </p:bgPr>
    </p:bg>
    <p:spTree>
      <p:nvGrpSpPr>
        <p:cNvPr id="146" name="Shape 146"/>
        <p:cNvGrpSpPr/>
        <p:nvPr/>
      </p:nvGrpSpPr>
      <p:grpSpPr>
        <a:xfrm>
          <a:off x="0" y="0"/>
          <a:ext cx="0" cy="0"/>
          <a:chOff x="0" y="0"/>
          <a:chExt cx="0" cy="0"/>
        </a:xfrm>
      </p:grpSpPr>
      <p:sp>
        <p:nvSpPr>
          <p:cNvPr id="147" name="Google Shape;147;p25"/>
          <p:cNvSpPr txBox="1"/>
          <p:nvPr>
            <p:ph type="ctrTitle"/>
          </p:nvPr>
        </p:nvSpPr>
        <p:spPr>
          <a:xfrm>
            <a:off x="0" y="2316150"/>
            <a:ext cx="9144000" cy="511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SzPts val="990"/>
              <a:buNone/>
            </a:pPr>
            <a:r>
              <a:rPr lang="en" sz="2300">
                <a:latin typeface="Times New Roman"/>
                <a:ea typeface="Times New Roman"/>
                <a:cs typeface="Times New Roman"/>
                <a:sym typeface="Times New Roman"/>
              </a:rPr>
              <a:t>Question 3: What are the most popular genres based on language of film?  </a:t>
            </a:r>
            <a:endParaRPr sz="2300">
              <a:latin typeface="Times New Roman"/>
              <a:ea typeface="Times New Roman"/>
              <a:cs typeface="Times New Roman"/>
              <a:sym typeface="Times New Roman"/>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 sz="2320">
                <a:solidFill>
                  <a:schemeClr val="lt1"/>
                </a:solidFill>
                <a:latin typeface="Times New Roman"/>
                <a:ea typeface="Times New Roman"/>
                <a:cs typeface="Times New Roman"/>
                <a:sym typeface="Times New Roman"/>
              </a:rPr>
              <a:t>Question 3: Background</a:t>
            </a:r>
            <a:endParaRPr sz="2320">
              <a:solidFill>
                <a:schemeClr val="lt1"/>
              </a:solidFill>
              <a:latin typeface="Times New Roman"/>
              <a:ea typeface="Times New Roman"/>
              <a:cs typeface="Times New Roman"/>
              <a:sym typeface="Times New Roman"/>
            </a:endParaRPr>
          </a:p>
        </p:txBody>
      </p:sp>
      <p:sp>
        <p:nvSpPr>
          <p:cNvPr id="153" name="Google Shape;153;p26"/>
          <p:cNvSpPr txBox="1"/>
          <p:nvPr>
            <p:ph idx="1" type="body"/>
          </p:nvPr>
        </p:nvSpPr>
        <p:spPr>
          <a:xfrm>
            <a:off x="311700" y="1152475"/>
            <a:ext cx="8520600" cy="3416400"/>
          </a:xfrm>
          <a:prstGeom prst="rect">
            <a:avLst/>
          </a:prstGeom>
          <a:solidFill>
            <a:srgbClr val="D0E0E3"/>
          </a:solidFill>
        </p:spPr>
        <p:txBody>
          <a:bodyPr anchorCtr="0" anchor="t" bIns="91425" lIns="91425" spcFirstLastPara="1" rIns="91425" wrap="square" tIns="91425">
            <a:normAutofit/>
          </a:bodyPr>
          <a:lstStyle/>
          <a:p>
            <a:pPr indent="0" lvl="0" marL="0" rtl="0" algn="l">
              <a:spcBef>
                <a:spcPts val="0"/>
              </a:spcBef>
              <a:spcAft>
                <a:spcPts val="0"/>
              </a:spcAft>
              <a:buNone/>
            </a:pPr>
            <a:r>
              <a:rPr lang="en">
                <a:solidFill>
                  <a:srgbClr val="31394D"/>
                </a:solidFill>
                <a:latin typeface="Times New Roman"/>
                <a:ea typeface="Times New Roman"/>
                <a:cs typeface="Times New Roman"/>
                <a:sym typeface="Times New Roman"/>
              </a:rPr>
              <a:t>Exploring the most well-known movie genres according to language. </a:t>
            </a:r>
            <a:endParaRPr>
              <a:solidFill>
                <a:srgbClr val="31394D"/>
              </a:solidFill>
              <a:latin typeface="Times New Roman"/>
              <a:ea typeface="Times New Roman"/>
              <a:cs typeface="Times New Roman"/>
              <a:sym typeface="Times New Roman"/>
            </a:endParaRPr>
          </a:p>
          <a:p>
            <a:pPr indent="-342900" lvl="0" marL="457200" rtl="0" algn="l">
              <a:spcBef>
                <a:spcPts val="1200"/>
              </a:spcBef>
              <a:spcAft>
                <a:spcPts val="0"/>
              </a:spcAft>
              <a:buClr>
                <a:srgbClr val="31394D"/>
              </a:buClr>
              <a:buSzPts val="1800"/>
              <a:buFont typeface="Times New Roman"/>
              <a:buChar char="●"/>
            </a:pPr>
            <a:r>
              <a:rPr lang="en">
                <a:solidFill>
                  <a:srgbClr val="31394D"/>
                </a:solidFill>
                <a:latin typeface="Times New Roman"/>
                <a:ea typeface="Times New Roman"/>
                <a:cs typeface="Times New Roman"/>
                <a:sym typeface="Times New Roman"/>
              </a:rPr>
              <a:t>Curious about the top ten languages (out of 92 languages used) in terms of revenue.</a:t>
            </a:r>
            <a:endParaRPr>
              <a:solidFill>
                <a:srgbClr val="31394D"/>
              </a:solidFill>
              <a:latin typeface="Times New Roman"/>
              <a:ea typeface="Times New Roman"/>
              <a:cs typeface="Times New Roman"/>
              <a:sym typeface="Times New Roman"/>
            </a:endParaRPr>
          </a:p>
          <a:p>
            <a:pPr indent="-342900" lvl="0" marL="457200" rtl="0" algn="l">
              <a:spcBef>
                <a:spcPts val="0"/>
              </a:spcBef>
              <a:spcAft>
                <a:spcPts val="0"/>
              </a:spcAft>
              <a:buClr>
                <a:srgbClr val="31394D"/>
              </a:buClr>
              <a:buSzPts val="1800"/>
              <a:buFont typeface="Times New Roman"/>
              <a:buChar char="●"/>
            </a:pPr>
            <a:r>
              <a:rPr lang="en">
                <a:solidFill>
                  <a:srgbClr val="31394D"/>
                </a:solidFill>
                <a:latin typeface="Times New Roman"/>
                <a:ea typeface="Times New Roman"/>
                <a:cs typeface="Times New Roman"/>
                <a:sym typeface="Times New Roman"/>
              </a:rPr>
              <a:t>To be aware of the "top genres" in those languages globally. </a:t>
            </a:r>
            <a:endParaRPr>
              <a:solidFill>
                <a:srgbClr val="31394D"/>
              </a:solidFill>
              <a:latin typeface="Times New Roman"/>
              <a:ea typeface="Times New Roman"/>
              <a:cs typeface="Times New Roman"/>
              <a:sym typeface="Times New Roman"/>
            </a:endParaRPr>
          </a:p>
          <a:p>
            <a:pPr indent="0" lvl="0" marL="914400" rtl="0" algn="l">
              <a:spcBef>
                <a:spcPts val="1200"/>
              </a:spcBef>
              <a:spcAft>
                <a:spcPts val="0"/>
              </a:spcAft>
              <a:buNone/>
            </a:pPr>
            <a:r>
              <a:t/>
            </a:r>
            <a:endParaRPr>
              <a:solidFill>
                <a:srgbClr val="31394D"/>
              </a:solidFill>
              <a:latin typeface="Times New Roman"/>
              <a:ea typeface="Times New Roman"/>
              <a:cs typeface="Times New Roman"/>
              <a:sym typeface="Times New Roman"/>
            </a:endParaRPr>
          </a:p>
          <a:p>
            <a:pPr indent="0" lvl="0" marL="914400" rtl="0" algn="l">
              <a:spcBef>
                <a:spcPts val="1200"/>
              </a:spcBef>
              <a:spcAft>
                <a:spcPts val="1200"/>
              </a:spcAft>
              <a:buNone/>
            </a:pPr>
            <a:r>
              <a:t/>
            </a:r>
            <a:endParaRPr>
              <a:solidFill>
                <a:srgbClr val="31394D"/>
              </a:solidFill>
              <a:latin typeface="Times New Roman"/>
              <a:ea typeface="Times New Roman"/>
              <a:cs typeface="Times New Roman"/>
              <a:sym typeface="Times New Roman"/>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2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 sz="2320">
                <a:solidFill>
                  <a:schemeClr val="lt1"/>
                </a:solidFill>
                <a:latin typeface="Times New Roman"/>
                <a:ea typeface="Times New Roman"/>
                <a:cs typeface="Times New Roman"/>
                <a:sym typeface="Times New Roman"/>
              </a:rPr>
              <a:t>Question 3: Results</a:t>
            </a:r>
            <a:endParaRPr sz="2320">
              <a:solidFill>
                <a:schemeClr val="lt1"/>
              </a:solidFill>
              <a:latin typeface="Times New Roman"/>
              <a:ea typeface="Times New Roman"/>
              <a:cs typeface="Times New Roman"/>
              <a:sym typeface="Times New Roman"/>
            </a:endParaRPr>
          </a:p>
        </p:txBody>
      </p:sp>
      <p:sp>
        <p:nvSpPr>
          <p:cNvPr id="159" name="Google Shape;159;p2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a:p>
            <a:pPr indent="0" lvl="0" marL="914400" rtl="0" algn="l">
              <a:spcBef>
                <a:spcPts val="1200"/>
              </a:spcBef>
              <a:spcAft>
                <a:spcPts val="1200"/>
              </a:spcAft>
              <a:buNone/>
            </a:pPr>
            <a:r>
              <a:t/>
            </a:r>
            <a:endParaRPr/>
          </a:p>
        </p:txBody>
      </p:sp>
      <p:pic>
        <p:nvPicPr>
          <p:cNvPr id="160" name="Google Shape;160;p27"/>
          <p:cNvPicPr preferRelativeResize="0"/>
          <p:nvPr/>
        </p:nvPicPr>
        <p:blipFill>
          <a:blip r:embed="rId3">
            <a:alphaModFix/>
          </a:blip>
          <a:stretch>
            <a:fillRect/>
          </a:stretch>
        </p:blipFill>
        <p:spPr>
          <a:xfrm>
            <a:off x="566613" y="1561938"/>
            <a:ext cx="2489500" cy="2597475"/>
          </a:xfrm>
          <a:prstGeom prst="rect">
            <a:avLst/>
          </a:prstGeom>
          <a:noFill/>
          <a:ln cap="flat" cmpd="sng" w="19050">
            <a:solidFill>
              <a:srgbClr val="78909C"/>
            </a:solidFill>
            <a:prstDash val="solid"/>
            <a:round/>
            <a:headEnd len="sm" w="sm" type="none"/>
            <a:tailEnd len="sm" w="sm" type="none"/>
          </a:ln>
        </p:spPr>
      </p:pic>
      <p:pic>
        <p:nvPicPr>
          <p:cNvPr id="161" name="Google Shape;161;p27"/>
          <p:cNvPicPr preferRelativeResize="0"/>
          <p:nvPr/>
        </p:nvPicPr>
        <p:blipFill>
          <a:blip r:embed="rId4">
            <a:alphaModFix/>
          </a:blip>
          <a:stretch>
            <a:fillRect/>
          </a:stretch>
        </p:blipFill>
        <p:spPr>
          <a:xfrm>
            <a:off x="3247063" y="1561950"/>
            <a:ext cx="5330331" cy="2597450"/>
          </a:xfrm>
          <a:prstGeom prst="rect">
            <a:avLst/>
          </a:prstGeom>
          <a:noFill/>
          <a:ln cap="flat" cmpd="sng" w="19050">
            <a:solidFill>
              <a:srgbClr val="78909C"/>
            </a:solidFill>
            <a:prstDash val="solid"/>
            <a:round/>
            <a:headEnd len="sm" w="sm" type="none"/>
            <a:tailEnd len="sm" w="sm" type="none"/>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2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 sz="2320">
                <a:solidFill>
                  <a:schemeClr val="lt1"/>
                </a:solidFill>
                <a:latin typeface="Times New Roman"/>
                <a:ea typeface="Times New Roman"/>
                <a:cs typeface="Times New Roman"/>
                <a:sym typeface="Times New Roman"/>
              </a:rPr>
              <a:t>Question 3: Results</a:t>
            </a:r>
            <a:endParaRPr sz="2320">
              <a:solidFill>
                <a:schemeClr val="lt1"/>
              </a:solidFill>
              <a:latin typeface="Times New Roman"/>
              <a:ea typeface="Times New Roman"/>
              <a:cs typeface="Times New Roman"/>
              <a:sym typeface="Times New Roman"/>
            </a:endParaRPr>
          </a:p>
        </p:txBody>
      </p:sp>
      <p:sp>
        <p:nvSpPr>
          <p:cNvPr id="167" name="Google Shape;167;p28"/>
          <p:cNvSpPr txBox="1"/>
          <p:nvPr>
            <p:ph idx="1" type="body"/>
          </p:nvPr>
        </p:nvSpPr>
        <p:spPr>
          <a:xfrm>
            <a:off x="373975" y="11969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a:p>
            <a:pPr indent="0" lvl="0" marL="914400" rtl="0" algn="l">
              <a:spcBef>
                <a:spcPts val="1200"/>
              </a:spcBef>
              <a:spcAft>
                <a:spcPts val="1200"/>
              </a:spcAft>
              <a:buNone/>
            </a:pPr>
            <a:r>
              <a:t/>
            </a:r>
            <a:endParaRPr/>
          </a:p>
        </p:txBody>
      </p:sp>
      <p:pic>
        <p:nvPicPr>
          <p:cNvPr id="168" name="Google Shape;168;p28"/>
          <p:cNvPicPr preferRelativeResize="0"/>
          <p:nvPr/>
        </p:nvPicPr>
        <p:blipFill rotWithShape="1">
          <a:blip r:embed="rId3">
            <a:alphaModFix/>
          </a:blip>
          <a:srcRect b="25003" l="0" r="0" t="14132"/>
          <a:stretch/>
        </p:blipFill>
        <p:spPr>
          <a:xfrm>
            <a:off x="642525" y="1602575"/>
            <a:ext cx="3860725" cy="1938376"/>
          </a:xfrm>
          <a:prstGeom prst="rect">
            <a:avLst/>
          </a:prstGeom>
          <a:noFill/>
          <a:ln cap="flat" cmpd="sng" w="19050">
            <a:solidFill>
              <a:srgbClr val="78909C"/>
            </a:solidFill>
            <a:prstDash val="solid"/>
            <a:round/>
            <a:headEnd len="sm" w="sm" type="none"/>
            <a:tailEnd len="sm" w="sm" type="none"/>
          </a:ln>
        </p:spPr>
      </p:pic>
      <p:pic>
        <p:nvPicPr>
          <p:cNvPr id="169" name="Google Shape;169;p28"/>
          <p:cNvPicPr preferRelativeResize="0"/>
          <p:nvPr/>
        </p:nvPicPr>
        <p:blipFill>
          <a:blip r:embed="rId4">
            <a:alphaModFix/>
          </a:blip>
          <a:stretch>
            <a:fillRect/>
          </a:stretch>
        </p:blipFill>
        <p:spPr>
          <a:xfrm>
            <a:off x="4743475" y="1602563"/>
            <a:ext cx="3860725" cy="1938385"/>
          </a:xfrm>
          <a:prstGeom prst="rect">
            <a:avLst/>
          </a:prstGeom>
          <a:noFill/>
          <a:ln cap="flat" cmpd="sng" w="19050">
            <a:solidFill>
              <a:srgbClr val="78909C"/>
            </a:solidFill>
            <a:prstDash val="solid"/>
            <a:round/>
            <a:headEnd len="sm" w="sm" type="none"/>
            <a:tailEnd len="sm" w="sm" type="none"/>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78909C"/>
        </a:solidFill>
      </p:bgPr>
    </p:bg>
    <p:spTree>
      <p:nvGrpSpPr>
        <p:cNvPr id="173" name="Shape 173"/>
        <p:cNvGrpSpPr/>
        <p:nvPr/>
      </p:nvGrpSpPr>
      <p:grpSpPr>
        <a:xfrm>
          <a:off x="0" y="0"/>
          <a:ext cx="0" cy="0"/>
          <a:chOff x="0" y="0"/>
          <a:chExt cx="0" cy="0"/>
        </a:xfrm>
      </p:grpSpPr>
      <p:sp>
        <p:nvSpPr>
          <p:cNvPr id="174" name="Google Shape;174;p29"/>
          <p:cNvSpPr txBox="1"/>
          <p:nvPr>
            <p:ph type="ctrTitle"/>
          </p:nvPr>
        </p:nvSpPr>
        <p:spPr>
          <a:xfrm>
            <a:off x="0" y="2148250"/>
            <a:ext cx="9144000" cy="856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SzPts val="990"/>
              <a:buNone/>
            </a:pPr>
            <a:r>
              <a:rPr lang="en" sz="2300">
                <a:latin typeface="Times New Roman"/>
                <a:ea typeface="Times New Roman"/>
                <a:cs typeface="Times New Roman"/>
                <a:sym typeface="Times New Roman"/>
              </a:rPr>
              <a:t>Question 4: How does casting impact ratings and popularity? Has casting changed over time to represent a more inclusive society? </a:t>
            </a:r>
            <a:endParaRPr sz="2300">
              <a:latin typeface="Times New Roman"/>
              <a:ea typeface="Times New Roman"/>
              <a:cs typeface="Times New Roman"/>
              <a:sym typeface="Times New Roman"/>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3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 sz="2320">
                <a:solidFill>
                  <a:schemeClr val="lt1"/>
                </a:solidFill>
                <a:latin typeface="Times New Roman"/>
                <a:ea typeface="Times New Roman"/>
                <a:cs typeface="Times New Roman"/>
                <a:sym typeface="Times New Roman"/>
              </a:rPr>
              <a:t>Question 4: Background</a:t>
            </a:r>
            <a:endParaRPr sz="2320">
              <a:solidFill>
                <a:schemeClr val="lt1"/>
              </a:solidFill>
              <a:latin typeface="Times New Roman"/>
              <a:ea typeface="Times New Roman"/>
              <a:cs typeface="Times New Roman"/>
              <a:sym typeface="Times New Roman"/>
            </a:endParaRPr>
          </a:p>
        </p:txBody>
      </p:sp>
      <p:sp>
        <p:nvSpPr>
          <p:cNvPr id="180" name="Google Shape;180;p30"/>
          <p:cNvSpPr txBox="1"/>
          <p:nvPr>
            <p:ph idx="1" type="body"/>
          </p:nvPr>
        </p:nvSpPr>
        <p:spPr>
          <a:xfrm>
            <a:off x="311700" y="1152475"/>
            <a:ext cx="8520600" cy="3416400"/>
          </a:xfrm>
          <a:prstGeom prst="rect">
            <a:avLst/>
          </a:prstGeom>
          <a:solidFill>
            <a:srgbClr val="D0E0E3"/>
          </a:solidFill>
        </p:spPr>
        <p:txBody>
          <a:bodyPr anchorCtr="0" anchor="t" bIns="91425" lIns="91425" spcFirstLastPara="1" rIns="91425" wrap="square" tIns="91425">
            <a:normAutofit/>
          </a:bodyPr>
          <a:lstStyle/>
          <a:p>
            <a:pPr indent="-349250" lvl="0" marL="457200" rtl="0" algn="l">
              <a:spcBef>
                <a:spcPts val="0"/>
              </a:spcBef>
              <a:spcAft>
                <a:spcPts val="0"/>
              </a:spcAft>
              <a:buClr>
                <a:srgbClr val="31394D"/>
              </a:buClr>
              <a:buSzPts val="1900"/>
              <a:buFont typeface="Times New Roman"/>
              <a:buChar char="●"/>
            </a:pPr>
            <a:r>
              <a:rPr lang="en" sz="1900">
                <a:solidFill>
                  <a:srgbClr val="31394D"/>
                </a:solidFill>
                <a:latin typeface="Times New Roman"/>
                <a:ea typeface="Times New Roman"/>
                <a:cs typeface="Times New Roman"/>
                <a:sym typeface="Times New Roman"/>
              </a:rPr>
              <a:t>Scripts: Nearly 3,000 Movie Scripts from the early 1900’s to 2021</a:t>
            </a:r>
            <a:endParaRPr sz="1900">
              <a:solidFill>
                <a:srgbClr val="31394D"/>
              </a:solidFill>
              <a:latin typeface="Times New Roman"/>
              <a:ea typeface="Times New Roman"/>
              <a:cs typeface="Times New Roman"/>
              <a:sym typeface="Times New Roman"/>
            </a:endParaRPr>
          </a:p>
          <a:p>
            <a:pPr indent="-349250" lvl="0" marL="457200" rtl="0" algn="l">
              <a:spcBef>
                <a:spcPts val="0"/>
              </a:spcBef>
              <a:spcAft>
                <a:spcPts val="0"/>
              </a:spcAft>
              <a:buClr>
                <a:srgbClr val="31394D"/>
              </a:buClr>
              <a:buSzPts val="1900"/>
              <a:buFont typeface="Times New Roman"/>
              <a:buChar char="●"/>
            </a:pPr>
            <a:r>
              <a:rPr lang="en" sz="1900">
                <a:solidFill>
                  <a:srgbClr val="31394D"/>
                </a:solidFill>
                <a:latin typeface="Times New Roman"/>
                <a:ea typeface="Times New Roman"/>
                <a:cs typeface="Times New Roman"/>
                <a:sym typeface="Times New Roman"/>
              </a:rPr>
              <a:t>List of words negatively associated with women (pulled from external sources)</a:t>
            </a:r>
            <a:endParaRPr sz="1900">
              <a:solidFill>
                <a:srgbClr val="31394D"/>
              </a:solidFill>
              <a:latin typeface="Times New Roman"/>
              <a:ea typeface="Times New Roman"/>
              <a:cs typeface="Times New Roman"/>
              <a:sym typeface="Times New Roman"/>
            </a:endParaRPr>
          </a:p>
          <a:p>
            <a:pPr indent="-323850" lvl="1" marL="914400" rtl="0" algn="l">
              <a:spcBef>
                <a:spcPts val="0"/>
              </a:spcBef>
              <a:spcAft>
                <a:spcPts val="0"/>
              </a:spcAft>
              <a:buClr>
                <a:srgbClr val="31394D"/>
              </a:buClr>
              <a:buSzPts val="1500"/>
              <a:buFont typeface="Times New Roman"/>
              <a:buChar char="○"/>
            </a:pPr>
            <a:r>
              <a:rPr lang="en" sz="1500">
                <a:solidFill>
                  <a:srgbClr val="31394D"/>
                </a:solidFill>
                <a:latin typeface="Times New Roman"/>
                <a:ea typeface="Times New Roman"/>
                <a:cs typeface="Times New Roman"/>
                <a:sym typeface="Times New Roman"/>
              </a:rPr>
              <a:t>Question: Has the prevalence of slurs and negative terminology toward women decreased at all?</a:t>
            </a:r>
            <a:endParaRPr sz="1500">
              <a:solidFill>
                <a:srgbClr val="31394D"/>
              </a:solidFill>
              <a:latin typeface="Times New Roman"/>
              <a:ea typeface="Times New Roman"/>
              <a:cs typeface="Times New Roman"/>
              <a:sym typeface="Times New Roman"/>
            </a:endParaRPr>
          </a:p>
          <a:p>
            <a:pPr indent="-349250" lvl="0" marL="457200" rtl="0" algn="l">
              <a:spcBef>
                <a:spcPts val="0"/>
              </a:spcBef>
              <a:spcAft>
                <a:spcPts val="0"/>
              </a:spcAft>
              <a:buClr>
                <a:srgbClr val="31394D"/>
              </a:buClr>
              <a:buSzPts val="1900"/>
              <a:buFont typeface="Times New Roman"/>
              <a:buChar char="●"/>
            </a:pPr>
            <a:r>
              <a:rPr lang="en" sz="1900">
                <a:solidFill>
                  <a:srgbClr val="31394D"/>
                </a:solidFill>
                <a:latin typeface="Times New Roman"/>
                <a:ea typeface="Times New Roman"/>
                <a:cs typeface="Times New Roman"/>
                <a:sym typeface="Times New Roman"/>
              </a:rPr>
              <a:t>Lists of Male, Female, &amp; Neutral pronouns and descriptors</a:t>
            </a:r>
            <a:endParaRPr sz="1900">
              <a:solidFill>
                <a:srgbClr val="31394D"/>
              </a:solidFill>
              <a:latin typeface="Times New Roman"/>
              <a:ea typeface="Times New Roman"/>
              <a:cs typeface="Times New Roman"/>
              <a:sym typeface="Times New Roman"/>
            </a:endParaRPr>
          </a:p>
          <a:p>
            <a:pPr indent="-323850" lvl="1" marL="914400" rtl="0" algn="l">
              <a:spcBef>
                <a:spcPts val="0"/>
              </a:spcBef>
              <a:spcAft>
                <a:spcPts val="0"/>
              </a:spcAft>
              <a:buClr>
                <a:srgbClr val="31394D"/>
              </a:buClr>
              <a:buSzPts val="1500"/>
              <a:buFont typeface="Times New Roman"/>
              <a:buChar char="○"/>
            </a:pPr>
            <a:r>
              <a:rPr lang="en" sz="1500">
                <a:solidFill>
                  <a:srgbClr val="31394D"/>
                </a:solidFill>
                <a:latin typeface="Times New Roman"/>
                <a:ea typeface="Times New Roman"/>
                <a:cs typeface="Times New Roman"/>
                <a:sym typeface="Times New Roman"/>
              </a:rPr>
              <a:t>Question: What is the nature of scriptwriting in film from a gender standpoint, and has their focus shifted to become more inclusive?</a:t>
            </a:r>
            <a:endParaRPr sz="1500">
              <a:solidFill>
                <a:srgbClr val="31394D"/>
              </a:solidFill>
              <a:latin typeface="Times New Roman"/>
              <a:ea typeface="Times New Roman"/>
              <a:cs typeface="Times New Roman"/>
              <a:sym typeface="Times New Roman"/>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84" name="Shape 184"/>
        <p:cNvGrpSpPr/>
        <p:nvPr/>
      </p:nvGrpSpPr>
      <p:grpSpPr>
        <a:xfrm>
          <a:off x="0" y="0"/>
          <a:ext cx="0" cy="0"/>
          <a:chOff x="0" y="0"/>
          <a:chExt cx="0" cy="0"/>
        </a:xfrm>
      </p:grpSpPr>
      <p:sp>
        <p:nvSpPr>
          <p:cNvPr id="185" name="Google Shape;185;p3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300">
                <a:solidFill>
                  <a:schemeClr val="lt1"/>
                </a:solidFill>
                <a:latin typeface="Times New Roman"/>
                <a:ea typeface="Times New Roman"/>
                <a:cs typeface="Times New Roman"/>
                <a:sym typeface="Times New Roman"/>
              </a:rPr>
              <a:t>Question 4: Results</a:t>
            </a:r>
            <a:endParaRPr sz="23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t/>
            </a:r>
            <a:endParaRPr sz="2300">
              <a:solidFill>
                <a:schemeClr val="lt1"/>
              </a:solidFill>
              <a:latin typeface="Times New Roman"/>
              <a:ea typeface="Times New Roman"/>
              <a:cs typeface="Times New Roman"/>
              <a:sym typeface="Times New Roman"/>
            </a:endParaRPr>
          </a:p>
          <a:p>
            <a:pPr indent="0" lvl="0" marL="0" rtl="0" algn="l">
              <a:spcBef>
                <a:spcPts val="0"/>
              </a:spcBef>
              <a:spcAft>
                <a:spcPts val="0"/>
              </a:spcAft>
              <a:buSzPts val="990"/>
              <a:buNone/>
            </a:pPr>
            <a:r>
              <a:t/>
            </a:r>
            <a:endParaRPr sz="2300">
              <a:solidFill>
                <a:schemeClr val="dk2"/>
              </a:solidFill>
              <a:latin typeface="Times New Roman"/>
              <a:ea typeface="Times New Roman"/>
              <a:cs typeface="Times New Roman"/>
              <a:sym typeface="Times New Roman"/>
            </a:endParaRPr>
          </a:p>
        </p:txBody>
      </p:sp>
      <p:graphicFrame>
        <p:nvGraphicFramePr>
          <p:cNvPr id="186" name="Google Shape;186;p31"/>
          <p:cNvGraphicFramePr/>
          <p:nvPr/>
        </p:nvGraphicFramePr>
        <p:xfrm>
          <a:off x="453450" y="1379238"/>
          <a:ext cx="3000000" cy="3000000"/>
        </p:xfrm>
        <a:graphic>
          <a:graphicData uri="http://schemas.openxmlformats.org/drawingml/2006/table">
            <a:tbl>
              <a:tblPr>
                <a:noFill/>
                <a:tableStyleId>{CCD83CEE-2678-4A25-9E48-E07314A80C72}</a:tableStyleId>
              </a:tblPr>
              <a:tblGrid>
                <a:gridCol w="761700"/>
                <a:gridCol w="761700"/>
                <a:gridCol w="761700"/>
                <a:gridCol w="761700"/>
                <a:gridCol w="761950"/>
                <a:gridCol w="761450"/>
                <a:gridCol w="761700"/>
                <a:gridCol w="761700"/>
                <a:gridCol w="761700"/>
                <a:gridCol w="761700"/>
                <a:gridCol w="761700"/>
              </a:tblGrid>
              <a:tr h="483975">
                <a:tc>
                  <a:txBody>
                    <a:bodyPr/>
                    <a:lstStyle/>
                    <a:p>
                      <a:pPr indent="0" lvl="0" marL="0" rtl="0" algn="ctr">
                        <a:spcBef>
                          <a:spcPts val="0"/>
                        </a:spcBef>
                        <a:spcAft>
                          <a:spcPts val="0"/>
                        </a:spcAft>
                        <a:buNone/>
                      </a:pPr>
                      <a:r>
                        <a:t/>
                      </a:r>
                      <a:endParaRPr b="1" sz="1200">
                        <a:highlight>
                          <a:schemeClr val="lt1"/>
                        </a:highlight>
                        <a:latin typeface="Times New Roman"/>
                        <a:ea typeface="Times New Roman"/>
                        <a:cs typeface="Times New Roman"/>
                        <a:sym typeface="Times New Roman"/>
                      </a:endParaRPr>
                    </a:p>
                  </a:txBody>
                  <a:tcPr marT="91425" marB="91425" marR="91425" marL="91425">
                    <a:solidFill>
                      <a:srgbClr val="D0E0E3"/>
                    </a:solidFill>
                  </a:tcPr>
                </a:tc>
                <a:tc>
                  <a:txBody>
                    <a:bodyPr/>
                    <a:lstStyle/>
                    <a:p>
                      <a:pPr indent="0" lvl="0" marL="0" rtl="0" algn="ctr">
                        <a:spcBef>
                          <a:spcPts val="0"/>
                        </a:spcBef>
                        <a:spcAft>
                          <a:spcPts val="0"/>
                        </a:spcAft>
                        <a:buNone/>
                      </a:pPr>
                      <a:r>
                        <a:rPr b="1" lang="en" sz="900">
                          <a:latin typeface="Times New Roman"/>
                          <a:ea typeface="Times New Roman"/>
                          <a:cs typeface="Times New Roman"/>
                          <a:sym typeface="Times New Roman"/>
                        </a:rPr>
                        <a:t>Casting by Decade</a:t>
                      </a:r>
                      <a:endParaRPr b="1" sz="900">
                        <a:latin typeface="Times New Roman"/>
                        <a:ea typeface="Times New Roman"/>
                        <a:cs typeface="Times New Roman"/>
                        <a:sym typeface="Times New Roman"/>
                      </a:endParaRPr>
                    </a:p>
                  </a:txBody>
                  <a:tcPr marT="91425" marB="91425" marR="91425" marL="91425">
                    <a:solidFill>
                      <a:srgbClr val="D0E0E3"/>
                    </a:solidFill>
                  </a:tcPr>
                </a:tc>
                <a:tc>
                  <a:txBody>
                    <a:bodyPr/>
                    <a:lstStyle/>
                    <a:p>
                      <a:pPr indent="0" lvl="0" marL="0" rtl="0" algn="ctr">
                        <a:spcBef>
                          <a:spcPts val="0"/>
                        </a:spcBef>
                        <a:spcAft>
                          <a:spcPts val="0"/>
                        </a:spcAft>
                        <a:buNone/>
                      </a:pPr>
                      <a:r>
                        <a:rPr b="1" lang="en" sz="900">
                          <a:latin typeface="Times New Roman"/>
                          <a:ea typeface="Times New Roman"/>
                          <a:cs typeface="Times New Roman"/>
                          <a:sym typeface="Times New Roman"/>
                        </a:rPr>
                        <a:t>Casting by Year</a:t>
                      </a:r>
                      <a:endParaRPr b="1" sz="900">
                        <a:latin typeface="Times New Roman"/>
                        <a:ea typeface="Times New Roman"/>
                        <a:cs typeface="Times New Roman"/>
                        <a:sym typeface="Times New Roman"/>
                      </a:endParaRPr>
                    </a:p>
                  </a:txBody>
                  <a:tcPr marT="91425" marB="91425" marR="91425" marL="91425">
                    <a:solidFill>
                      <a:srgbClr val="D0E0E3"/>
                    </a:solidFill>
                  </a:tcPr>
                </a:tc>
                <a:tc>
                  <a:txBody>
                    <a:bodyPr/>
                    <a:lstStyle/>
                    <a:p>
                      <a:pPr indent="0" lvl="0" marL="0" rtl="0" algn="ctr">
                        <a:spcBef>
                          <a:spcPts val="0"/>
                        </a:spcBef>
                        <a:spcAft>
                          <a:spcPts val="0"/>
                        </a:spcAft>
                        <a:buNone/>
                      </a:pPr>
                      <a:r>
                        <a:rPr b="1" lang="en" sz="900">
                          <a:latin typeface="Times New Roman"/>
                          <a:ea typeface="Times New Roman"/>
                          <a:cs typeface="Times New Roman"/>
                          <a:sym typeface="Times New Roman"/>
                        </a:rPr>
                        <a:t>Casting by Production Company</a:t>
                      </a:r>
                      <a:endParaRPr b="1" sz="900">
                        <a:latin typeface="Times New Roman"/>
                        <a:ea typeface="Times New Roman"/>
                        <a:cs typeface="Times New Roman"/>
                        <a:sym typeface="Times New Roman"/>
                      </a:endParaRPr>
                    </a:p>
                  </a:txBody>
                  <a:tcPr marT="91425" marB="91425" marR="91425" marL="91425">
                    <a:solidFill>
                      <a:srgbClr val="D0E0E3"/>
                    </a:solidFill>
                  </a:tcPr>
                </a:tc>
                <a:tc>
                  <a:txBody>
                    <a:bodyPr/>
                    <a:lstStyle/>
                    <a:p>
                      <a:pPr indent="0" lvl="0" marL="0" rtl="0" algn="ctr">
                        <a:spcBef>
                          <a:spcPts val="0"/>
                        </a:spcBef>
                        <a:spcAft>
                          <a:spcPts val="0"/>
                        </a:spcAft>
                        <a:buNone/>
                      </a:pPr>
                      <a:r>
                        <a:rPr b="1" lang="en" sz="900">
                          <a:latin typeface="Times New Roman"/>
                          <a:ea typeface="Times New Roman"/>
                          <a:cs typeface="Times New Roman"/>
                          <a:sym typeface="Times New Roman"/>
                        </a:rPr>
                        <a:t>Casting by Budget</a:t>
                      </a:r>
                      <a:endParaRPr b="1" sz="900">
                        <a:latin typeface="Times New Roman"/>
                        <a:ea typeface="Times New Roman"/>
                        <a:cs typeface="Times New Roman"/>
                        <a:sym typeface="Times New Roman"/>
                      </a:endParaRPr>
                    </a:p>
                  </a:txBody>
                  <a:tcPr marT="91425" marB="91425" marR="91425" marL="91425">
                    <a:lnR cap="flat" cmpd="sng" w="9525">
                      <a:solidFill>
                        <a:srgbClr val="9E9E9E"/>
                      </a:solidFill>
                      <a:prstDash val="solid"/>
                      <a:round/>
                      <a:headEnd len="sm" w="sm" type="none"/>
                      <a:tailEnd len="sm" w="sm" type="none"/>
                    </a:lnR>
                    <a:solidFill>
                      <a:srgbClr val="D0E0E3"/>
                    </a:solidFill>
                  </a:tcPr>
                </a:tc>
                <a:tc>
                  <a:txBody>
                    <a:bodyPr/>
                    <a:lstStyle/>
                    <a:p>
                      <a:pPr indent="0" lvl="0" marL="0" rtl="0" algn="ctr">
                        <a:spcBef>
                          <a:spcPts val="0"/>
                        </a:spcBef>
                        <a:spcAft>
                          <a:spcPts val="0"/>
                        </a:spcAft>
                        <a:buNone/>
                      </a:pPr>
                      <a:r>
                        <a:rPr b="1" lang="en" sz="900">
                          <a:latin typeface="Times New Roman"/>
                          <a:ea typeface="Times New Roman"/>
                          <a:cs typeface="Times New Roman"/>
                          <a:sym typeface="Times New Roman"/>
                        </a:rPr>
                        <a:t>Rating by Casting</a:t>
                      </a:r>
                      <a:endParaRPr b="1" sz="900">
                        <a:latin typeface="Times New Roman"/>
                        <a:ea typeface="Times New Roman"/>
                        <a:cs typeface="Times New Roman"/>
                        <a:sym typeface="Times New Roman"/>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b="1" lang="en" sz="900">
                          <a:latin typeface="Times New Roman"/>
                          <a:ea typeface="Times New Roman"/>
                          <a:cs typeface="Times New Roman"/>
                          <a:sym typeface="Times New Roman"/>
                        </a:rPr>
                        <a:t>Popularity by Casting</a:t>
                      </a:r>
                      <a:endParaRPr b="1" sz="900">
                        <a:latin typeface="Times New Roman"/>
                        <a:ea typeface="Times New Roman"/>
                        <a:cs typeface="Times New Roman"/>
                        <a:sym typeface="Times New Roman"/>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b="1" lang="en" sz="900">
                          <a:latin typeface="Times New Roman"/>
                          <a:ea typeface="Times New Roman"/>
                          <a:cs typeface="Times New Roman"/>
                          <a:sym typeface="Times New Roman"/>
                        </a:rPr>
                        <a:t>Negative Language towards Women over time</a:t>
                      </a:r>
                      <a:endParaRPr b="1" sz="900">
                        <a:latin typeface="Times New Roman"/>
                        <a:ea typeface="Times New Roman"/>
                        <a:cs typeface="Times New Roman"/>
                        <a:sym typeface="Times New Roman"/>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b="1" lang="en" sz="900">
                          <a:latin typeface="Times New Roman"/>
                          <a:ea typeface="Times New Roman"/>
                          <a:cs typeface="Times New Roman"/>
                          <a:sym typeface="Times New Roman"/>
                        </a:rPr>
                        <a:t>Female Centered Language over time</a:t>
                      </a:r>
                      <a:endParaRPr b="1" sz="900">
                        <a:latin typeface="Times New Roman"/>
                        <a:ea typeface="Times New Roman"/>
                        <a:cs typeface="Times New Roman"/>
                        <a:sym typeface="Times New Roman"/>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b="1" lang="en" sz="900">
                          <a:latin typeface="Times New Roman"/>
                          <a:ea typeface="Times New Roman"/>
                          <a:cs typeface="Times New Roman"/>
                          <a:sym typeface="Times New Roman"/>
                        </a:rPr>
                        <a:t>Negative Language towards women in comparison to casting</a:t>
                      </a:r>
                      <a:endParaRPr b="1" sz="900">
                        <a:latin typeface="Times New Roman"/>
                        <a:ea typeface="Times New Roman"/>
                        <a:cs typeface="Times New Roman"/>
                        <a:sym typeface="Times New Roman"/>
                      </a:endParaRPr>
                    </a:p>
                  </a:txBody>
                  <a:tcPr marT="91425" marB="91425" marR="91425" marL="91425">
                    <a:lnL cap="flat" cmpd="sng" w="9525">
                      <a:solidFill>
                        <a:srgbClr val="9E9E9E"/>
                      </a:solidFill>
                      <a:prstDash val="solid"/>
                      <a:round/>
                      <a:headEnd len="sm" w="sm" type="none"/>
                      <a:tailEnd len="sm" w="sm" type="none"/>
                    </a:lnL>
                    <a:solidFill>
                      <a:srgbClr val="D0E0E3"/>
                    </a:solidFill>
                  </a:tcPr>
                </a:tc>
                <a:tc>
                  <a:txBody>
                    <a:bodyPr/>
                    <a:lstStyle/>
                    <a:p>
                      <a:pPr indent="0" lvl="0" marL="0" rtl="0" algn="l">
                        <a:spcBef>
                          <a:spcPts val="0"/>
                        </a:spcBef>
                        <a:spcAft>
                          <a:spcPts val="0"/>
                        </a:spcAft>
                        <a:buNone/>
                      </a:pPr>
                      <a:r>
                        <a:rPr b="1" lang="en" sz="900">
                          <a:latin typeface="Times New Roman"/>
                          <a:ea typeface="Times New Roman"/>
                          <a:cs typeface="Times New Roman"/>
                          <a:sym typeface="Times New Roman"/>
                        </a:rPr>
                        <a:t>Female centered language in comparison to casting</a:t>
                      </a:r>
                      <a:endParaRPr b="1" sz="900">
                        <a:latin typeface="Times New Roman"/>
                        <a:ea typeface="Times New Roman"/>
                        <a:cs typeface="Times New Roman"/>
                        <a:sym typeface="Times New Roman"/>
                      </a:endParaRPr>
                    </a:p>
                  </a:txBody>
                  <a:tcPr marT="91425" marB="91425" marR="91425" marL="91425">
                    <a:solidFill>
                      <a:srgbClr val="D0E0E3"/>
                    </a:solidFill>
                  </a:tcPr>
                </a:tc>
              </a:tr>
              <a:tr h="414425">
                <a:tc>
                  <a:txBody>
                    <a:bodyPr/>
                    <a:lstStyle/>
                    <a:p>
                      <a:pPr indent="0" lvl="0" marL="0" rtl="0" algn="l">
                        <a:spcBef>
                          <a:spcPts val="0"/>
                        </a:spcBef>
                        <a:spcAft>
                          <a:spcPts val="0"/>
                        </a:spcAft>
                        <a:buNone/>
                      </a:pPr>
                      <a:r>
                        <a:rPr b="1" lang="en" sz="1200">
                          <a:latin typeface="Times New Roman"/>
                          <a:ea typeface="Times New Roman"/>
                          <a:cs typeface="Times New Roman"/>
                          <a:sym typeface="Times New Roman"/>
                        </a:rPr>
                        <a:t>P-value</a:t>
                      </a:r>
                      <a:endParaRPr b="1" sz="1200">
                        <a:latin typeface="Times New Roman"/>
                        <a:ea typeface="Times New Roman"/>
                        <a:cs typeface="Times New Roman"/>
                        <a:sym typeface="Times New Roman"/>
                      </a:endParaRPr>
                    </a:p>
                    <a:p>
                      <a:pPr indent="0" lvl="0" marL="0" rtl="0" algn="l">
                        <a:spcBef>
                          <a:spcPts val="0"/>
                        </a:spcBef>
                        <a:spcAft>
                          <a:spcPts val="0"/>
                        </a:spcAft>
                        <a:buNone/>
                      </a:pPr>
                      <a:r>
                        <a:t/>
                      </a:r>
                      <a:endParaRPr sz="1200">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.189</a:t>
                      </a:r>
                      <a:endParaRPr sz="1200">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.119</a:t>
                      </a:r>
                      <a:endParaRPr sz="1200">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.931</a:t>
                      </a:r>
                      <a:endParaRPr sz="1200">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.939</a:t>
                      </a:r>
                      <a:endParaRPr sz="1200">
                        <a:latin typeface="Times New Roman"/>
                        <a:ea typeface="Times New Roman"/>
                        <a:cs typeface="Times New Roman"/>
                        <a:sym typeface="Times New Roman"/>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.00572</a:t>
                      </a:r>
                      <a:endParaRPr sz="1200">
                        <a:latin typeface="Times New Roman"/>
                        <a:ea typeface="Times New Roman"/>
                        <a:cs typeface="Times New Roman"/>
                        <a:sym typeface="Times New Roman"/>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D6DEA0"/>
                    </a:solidFill>
                  </a:tcPr>
                </a:tc>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.00153</a:t>
                      </a:r>
                      <a:endParaRPr sz="1200">
                        <a:latin typeface="Times New Roman"/>
                        <a:ea typeface="Times New Roman"/>
                        <a:cs typeface="Times New Roman"/>
                        <a:sym typeface="Times New Roman"/>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D6DEA0"/>
                    </a:solidFill>
                  </a:tcPr>
                </a:tc>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.479</a:t>
                      </a:r>
                      <a:endParaRPr sz="1200">
                        <a:latin typeface="Times New Roman"/>
                        <a:ea typeface="Times New Roman"/>
                        <a:cs typeface="Times New Roman"/>
                        <a:sym typeface="Times New Roman"/>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.211</a:t>
                      </a:r>
                      <a:endParaRPr sz="1200">
                        <a:latin typeface="Times New Roman"/>
                        <a:ea typeface="Times New Roman"/>
                        <a:cs typeface="Times New Roman"/>
                        <a:sym typeface="Times New Roman"/>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.475</a:t>
                      </a:r>
                      <a:endParaRPr sz="1200">
                        <a:latin typeface="Times New Roman"/>
                        <a:ea typeface="Times New Roman"/>
                        <a:cs typeface="Times New Roman"/>
                        <a:sym typeface="Times New Roman"/>
                      </a:endParaRPr>
                    </a:p>
                  </a:txBody>
                  <a:tcPr marT="91425" marB="91425" marR="91425" marL="91425">
                    <a:lnL cap="flat" cmpd="sng" w="9525">
                      <a:solidFill>
                        <a:srgbClr val="9E9E9E"/>
                      </a:solidFill>
                      <a:prstDash val="solid"/>
                      <a:round/>
                      <a:headEnd len="sm" w="sm" type="none"/>
                      <a:tailEnd len="sm" w="sm" type="none"/>
                    </a:lnL>
                  </a:tcPr>
                </a:tc>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.682</a:t>
                      </a:r>
                      <a:endParaRPr sz="1200">
                        <a:latin typeface="Times New Roman"/>
                        <a:ea typeface="Times New Roman"/>
                        <a:cs typeface="Times New Roman"/>
                        <a:sym typeface="Times New Roman"/>
                      </a:endParaRPr>
                    </a:p>
                  </a:txBody>
                  <a:tcPr marT="91425" marB="91425" marR="91425" marL="91425"/>
                </a:tc>
              </a:tr>
            </a:tbl>
          </a:graphicData>
        </a:graphic>
      </p:graphicFrame>
      <p:sp>
        <p:nvSpPr>
          <p:cNvPr id="187" name="Google Shape;187;p31"/>
          <p:cNvSpPr txBox="1"/>
          <p:nvPr/>
        </p:nvSpPr>
        <p:spPr>
          <a:xfrm>
            <a:off x="1215150" y="2984950"/>
            <a:ext cx="1523400" cy="1614300"/>
          </a:xfrm>
          <a:prstGeom prst="rect">
            <a:avLst/>
          </a:prstGeom>
          <a:solidFill>
            <a:srgbClr val="F3F3F3"/>
          </a:solidFill>
          <a:ln cap="flat" cmpd="sng" w="19050">
            <a:solidFill>
              <a:srgbClr val="78909C"/>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lt1"/>
                </a:solidFill>
                <a:latin typeface="Times New Roman"/>
                <a:ea typeface="Times New Roman"/>
                <a:cs typeface="Times New Roman"/>
                <a:sym typeface="Times New Roman"/>
              </a:rPr>
              <a:t>Not enough evidence to show Male to Female ratio has changed over time.</a:t>
            </a:r>
            <a:endParaRPr sz="800">
              <a:solidFill>
                <a:schemeClr val="lt1"/>
              </a:solidFill>
              <a:latin typeface="Times New Roman"/>
              <a:ea typeface="Times New Roman"/>
              <a:cs typeface="Times New Roman"/>
              <a:sym typeface="Times New Roman"/>
            </a:endParaRPr>
          </a:p>
        </p:txBody>
      </p:sp>
      <p:sp>
        <p:nvSpPr>
          <p:cNvPr id="188" name="Google Shape;188;p31"/>
          <p:cNvSpPr txBox="1"/>
          <p:nvPr/>
        </p:nvSpPr>
        <p:spPr>
          <a:xfrm>
            <a:off x="2775875" y="2984950"/>
            <a:ext cx="724500" cy="1614300"/>
          </a:xfrm>
          <a:prstGeom prst="rect">
            <a:avLst/>
          </a:prstGeom>
          <a:solidFill>
            <a:srgbClr val="F3F3F3"/>
          </a:solidFill>
          <a:ln cap="flat" cmpd="sng" w="19050">
            <a:solidFill>
              <a:srgbClr val="78909C"/>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lt1"/>
                </a:solidFill>
                <a:latin typeface="Times New Roman"/>
                <a:ea typeface="Times New Roman"/>
                <a:cs typeface="Times New Roman"/>
                <a:sym typeface="Times New Roman"/>
              </a:rPr>
              <a:t>Not enough evidence to show Male to Female ratio changes by Production Company.</a:t>
            </a:r>
            <a:endParaRPr sz="800">
              <a:solidFill>
                <a:schemeClr val="lt1"/>
              </a:solidFill>
              <a:latin typeface="Times New Roman"/>
              <a:ea typeface="Times New Roman"/>
              <a:cs typeface="Times New Roman"/>
              <a:sym typeface="Times New Roman"/>
            </a:endParaRPr>
          </a:p>
        </p:txBody>
      </p:sp>
      <p:sp>
        <p:nvSpPr>
          <p:cNvPr id="189" name="Google Shape;189;p31"/>
          <p:cNvSpPr txBox="1"/>
          <p:nvPr/>
        </p:nvSpPr>
        <p:spPr>
          <a:xfrm>
            <a:off x="3537700" y="2984950"/>
            <a:ext cx="724500" cy="1614300"/>
          </a:xfrm>
          <a:prstGeom prst="rect">
            <a:avLst/>
          </a:prstGeom>
          <a:solidFill>
            <a:srgbClr val="F3F3F3"/>
          </a:solidFill>
          <a:ln cap="flat" cmpd="sng" w="19050">
            <a:solidFill>
              <a:srgbClr val="78909C"/>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lt1"/>
                </a:solidFill>
                <a:latin typeface="Times New Roman"/>
                <a:ea typeface="Times New Roman"/>
                <a:cs typeface="Times New Roman"/>
                <a:sym typeface="Times New Roman"/>
              </a:rPr>
              <a:t>Not enough evidence to show Male to Female ratio changes by Budget. </a:t>
            </a:r>
            <a:endParaRPr sz="800">
              <a:solidFill>
                <a:schemeClr val="lt1"/>
              </a:solidFill>
              <a:latin typeface="Times New Roman"/>
              <a:ea typeface="Times New Roman"/>
              <a:cs typeface="Times New Roman"/>
              <a:sym typeface="Times New Roman"/>
            </a:endParaRPr>
          </a:p>
        </p:txBody>
      </p:sp>
      <p:sp>
        <p:nvSpPr>
          <p:cNvPr id="190" name="Google Shape;190;p31"/>
          <p:cNvSpPr txBox="1"/>
          <p:nvPr/>
        </p:nvSpPr>
        <p:spPr>
          <a:xfrm>
            <a:off x="5822675" y="2984950"/>
            <a:ext cx="724500" cy="1614300"/>
          </a:xfrm>
          <a:prstGeom prst="rect">
            <a:avLst/>
          </a:prstGeom>
          <a:solidFill>
            <a:srgbClr val="F3F3F3"/>
          </a:solidFill>
          <a:ln cap="flat" cmpd="sng" w="19050">
            <a:solidFill>
              <a:srgbClr val="78909C"/>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lt1"/>
                </a:solidFill>
                <a:latin typeface="Times New Roman"/>
                <a:ea typeface="Times New Roman"/>
                <a:cs typeface="Times New Roman"/>
                <a:sym typeface="Times New Roman"/>
              </a:rPr>
              <a:t>Not enough evidence to show that the negative words surrounding women within scripts </a:t>
            </a:r>
            <a:r>
              <a:rPr lang="en" sz="800">
                <a:solidFill>
                  <a:schemeClr val="lt1"/>
                </a:solidFill>
                <a:latin typeface="Times New Roman"/>
                <a:ea typeface="Times New Roman"/>
                <a:cs typeface="Times New Roman"/>
                <a:sym typeface="Times New Roman"/>
              </a:rPr>
              <a:t>has </a:t>
            </a:r>
            <a:r>
              <a:rPr lang="en" sz="800">
                <a:solidFill>
                  <a:schemeClr val="lt1"/>
                </a:solidFill>
                <a:latin typeface="Times New Roman"/>
                <a:ea typeface="Times New Roman"/>
                <a:cs typeface="Times New Roman"/>
                <a:sym typeface="Times New Roman"/>
              </a:rPr>
              <a:t>changed over time. </a:t>
            </a:r>
            <a:endParaRPr sz="800">
              <a:solidFill>
                <a:schemeClr val="lt1"/>
              </a:solidFill>
              <a:latin typeface="Times New Roman"/>
              <a:ea typeface="Times New Roman"/>
              <a:cs typeface="Times New Roman"/>
              <a:sym typeface="Times New Roman"/>
            </a:endParaRPr>
          </a:p>
        </p:txBody>
      </p:sp>
      <p:sp>
        <p:nvSpPr>
          <p:cNvPr id="191" name="Google Shape;191;p31"/>
          <p:cNvSpPr txBox="1"/>
          <p:nvPr/>
        </p:nvSpPr>
        <p:spPr>
          <a:xfrm>
            <a:off x="6584250" y="2984950"/>
            <a:ext cx="724500" cy="1614300"/>
          </a:xfrm>
          <a:prstGeom prst="rect">
            <a:avLst/>
          </a:prstGeom>
          <a:solidFill>
            <a:srgbClr val="F3F3F3"/>
          </a:solidFill>
          <a:ln cap="flat" cmpd="sng" w="19050">
            <a:solidFill>
              <a:srgbClr val="78909C"/>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lt1"/>
                </a:solidFill>
                <a:latin typeface="Times New Roman"/>
                <a:ea typeface="Times New Roman"/>
                <a:cs typeface="Times New Roman"/>
                <a:sym typeface="Times New Roman"/>
              </a:rPr>
              <a:t>Not enough evidence to show that the female centered words within scripts has changed over time. </a:t>
            </a:r>
            <a:endParaRPr sz="8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t/>
            </a:r>
            <a:endParaRPr sz="8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t/>
            </a:r>
            <a:endParaRPr sz="800">
              <a:solidFill>
                <a:schemeClr val="lt1"/>
              </a:solidFill>
              <a:latin typeface="Times New Roman"/>
              <a:ea typeface="Times New Roman"/>
              <a:cs typeface="Times New Roman"/>
              <a:sym typeface="Times New Roman"/>
            </a:endParaRPr>
          </a:p>
        </p:txBody>
      </p:sp>
      <p:sp>
        <p:nvSpPr>
          <p:cNvPr id="192" name="Google Shape;192;p31"/>
          <p:cNvSpPr txBox="1"/>
          <p:nvPr/>
        </p:nvSpPr>
        <p:spPr>
          <a:xfrm>
            <a:off x="7345950" y="2984950"/>
            <a:ext cx="724500" cy="1614300"/>
          </a:xfrm>
          <a:prstGeom prst="rect">
            <a:avLst/>
          </a:prstGeom>
          <a:solidFill>
            <a:srgbClr val="F3F3F3"/>
          </a:solidFill>
          <a:ln cap="flat" cmpd="sng" w="19050">
            <a:solidFill>
              <a:srgbClr val="78909C"/>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lt1"/>
                </a:solidFill>
                <a:latin typeface="Times New Roman"/>
                <a:ea typeface="Times New Roman"/>
                <a:cs typeface="Times New Roman"/>
                <a:sym typeface="Times New Roman"/>
              </a:rPr>
              <a:t>Not enough evidence to show that the negative words surrounding women changes throughout distinct male to female cast ratios. </a:t>
            </a:r>
            <a:endParaRPr sz="800">
              <a:solidFill>
                <a:schemeClr val="lt1"/>
              </a:solidFill>
              <a:latin typeface="Times New Roman"/>
              <a:ea typeface="Times New Roman"/>
              <a:cs typeface="Times New Roman"/>
              <a:sym typeface="Times New Roman"/>
            </a:endParaRPr>
          </a:p>
        </p:txBody>
      </p:sp>
      <p:sp>
        <p:nvSpPr>
          <p:cNvPr id="193" name="Google Shape;193;p31"/>
          <p:cNvSpPr txBox="1"/>
          <p:nvPr/>
        </p:nvSpPr>
        <p:spPr>
          <a:xfrm>
            <a:off x="8107650" y="2984950"/>
            <a:ext cx="724500" cy="1614300"/>
          </a:xfrm>
          <a:prstGeom prst="rect">
            <a:avLst/>
          </a:prstGeom>
          <a:solidFill>
            <a:srgbClr val="F3F3F3"/>
          </a:solidFill>
          <a:ln cap="flat" cmpd="sng" w="19050">
            <a:solidFill>
              <a:srgbClr val="78909C"/>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lt1"/>
                </a:solidFill>
                <a:latin typeface="Times New Roman"/>
                <a:ea typeface="Times New Roman"/>
                <a:cs typeface="Times New Roman"/>
                <a:sym typeface="Times New Roman"/>
              </a:rPr>
              <a:t>Not enough evidence to show that the female centered words within scripts changes throughout distinct male to female cast ratios. </a:t>
            </a:r>
            <a:endParaRPr sz="8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t/>
            </a:r>
            <a:endParaRPr sz="8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t/>
            </a:r>
            <a:endParaRPr sz="800">
              <a:solidFill>
                <a:schemeClr val="lt1"/>
              </a:solidFill>
              <a:latin typeface="Times New Roman"/>
              <a:ea typeface="Times New Roman"/>
              <a:cs typeface="Times New Roman"/>
              <a:sym typeface="Times New Roman"/>
            </a:endParaRPr>
          </a:p>
        </p:txBody>
      </p:sp>
      <p:sp>
        <p:nvSpPr>
          <p:cNvPr id="194" name="Google Shape;194;p31"/>
          <p:cNvSpPr txBox="1"/>
          <p:nvPr/>
        </p:nvSpPr>
        <p:spPr>
          <a:xfrm>
            <a:off x="4299275" y="2984950"/>
            <a:ext cx="724500" cy="1614300"/>
          </a:xfrm>
          <a:prstGeom prst="rect">
            <a:avLst/>
          </a:prstGeom>
          <a:solidFill>
            <a:srgbClr val="F3F3F3"/>
          </a:solidFill>
          <a:ln cap="flat" cmpd="sng" w="19050">
            <a:solidFill>
              <a:srgbClr val="D6DEA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lt1"/>
                </a:solidFill>
                <a:latin typeface="Times New Roman"/>
                <a:ea typeface="Times New Roman"/>
                <a:cs typeface="Times New Roman"/>
                <a:sym typeface="Times New Roman"/>
              </a:rPr>
              <a:t>There is enough evidence to show that the rating does change based on the male to female cast ratio. </a:t>
            </a:r>
            <a:endParaRPr sz="800">
              <a:solidFill>
                <a:schemeClr val="lt1"/>
              </a:solidFill>
              <a:latin typeface="Times New Roman"/>
              <a:ea typeface="Times New Roman"/>
              <a:cs typeface="Times New Roman"/>
              <a:sym typeface="Times New Roman"/>
            </a:endParaRPr>
          </a:p>
        </p:txBody>
      </p:sp>
      <p:sp>
        <p:nvSpPr>
          <p:cNvPr id="195" name="Google Shape;195;p31"/>
          <p:cNvSpPr txBox="1"/>
          <p:nvPr/>
        </p:nvSpPr>
        <p:spPr>
          <a:xfrm>
            <a:off x="5060975" y="2984950"/>
            <a:ext cx="724500" cy="1614300"/>
          </a:xfrm>
          <a:prstGeom prst="rect">
            <a:avLst/>
          </a:prstGeom>
          <a:solidFill>
            <a:srgbClr val="F3F3F3"/>
          </a:solidFill>
          <a:ln cap="flat" cmpd="sng" w="19050">
            <a:solidFill>
              <a:srgbClr val="D6DEA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lt1"/>
                </a:solidFill>
                <a:latin typeface="Times New Roman"/>
                <a:ea typeface="Times New Roman"/>
                <a:cs typeface="Times New Roman"/>
                <a:sym typeface="Times New Roman"/>
              </a:rPr>
              <a:t>There is enough evidence to show that the popularity does change based on the male to female cast ratio. </a:t>
            </a:r>
            <a:endParaRPr sz="8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t/>
            </a:r>
            <a:endParaRPr sz="800">
              <a:solidFill>
                <a:schemeClr val="lt1"/>
              </a:solidFill>
              <a:latin typeface="Times New Roman"/>
              <a:ea typeface="Times New Roman"/>
              <a:cs typeface="Times New Roman"/>
              <a:sym typeface="Times New Roman"/>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8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8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9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9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9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9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9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9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 name="Shape 62"/>
        <p:cNvGrpSpPr/>
        <p:nvPr/>
      </p:nvGrpSpPr>
      <p:grpSpPr>
        <a:xfrm>
          <a:off x="0" y="0"/>
          <a:ext cx="0" cy="0"/>
          <a:chOff x="0" y="0"/>
          <a:chExt cx="0" cy="0"/>
        </a:xfrm>
      </p:grpSpPr>
      <p:sp>
        <p:nvSpPr>
          <p:cNvPr id="63" name="Google Shape;63;p1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 sz="2720">
                <a:solidFill>
                  <a:schemeClr val="lt1"/>
                </a:solidFill>
                <a:latin typeface="Times New Roman"/>
                <a:ea typeface="Times New Roman"/>
                <a:cs typeface="Times New Roman"/>
                <a:sym typeface="Times New Roman"/>
              </a:rPr>
              <a:t>Background</a:t>
            </a:r>
            <a:endParaRPr sz="2720">
              <a:solidFill>
                <a:schemeClr val="lt1"/>
              </a:solidFill>
              <a:latin typeface="Times New Roman"/>
              <a:ea typeface="Times New Roman"/>
              <a:cs typeface="Times New Roman"/>
              <a:sym typeface="Times New Roman"/>
            </a:endParaRPr>
          </a:p>
        </p:txBody>
      </p:sp>
      <p:sp>
        <p:nvSpPr>
          <p:cNvPr id="64" name="Google Shape;64;p14"/>
          <p:cNvSpPr txBox="1"/>
          <p:nvPr/>
        </p:nvSpPr>
        <p:spPr>
          <a:xfrm>
            <a:off x="676650" y="1182249"/>
            <a:ext cx="3689700" cy="789900"/>
          </a:xfrm>
          <a:prstGeom prst="rect">
            <a:avLst/>
          </a:prstGeom>
          <a:solidFill>
            <a:srgbClr val="31394D"/>
          </a:solidFill>
          <a:ln cap="flat" cmpd="sng" w="38100">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300">
                <a:solidFill>
                  <a:srgbClr val="EFEFEF"/>
                </a:solidFill>
                <a:latin typeface="Times New Roman"/>
                <a:ea typeface="Times New Roman"/>
                <a:cs typeface="Times New Roman"/>
                <a:sym typeface="Times New Roman"/>
              </a:rPr>
              <a:t>How to pick a movie to watch? What types of movies should directors keep </a:t>
            </a:r>
            <a:r>
              <a:rPr lang="en" sz="1300">
                <a:solidFill>
                  <a:srgbClr val="EFEFEF"/>
                </a:solidFill>
                <a:latin typeface="Times New Roman"/>
                <a:ea typeface="Times New Roman"/>
                <a:cs typeface="Times New Roman"/>
                <a:sym typeface="Times New Roman"/>
              </a:rPr>
              <a:t>producing</a:t>
            </a:r>
            <a:r>
              <a:rPr lang="en" sz="1300">
                <a:solidFill>
                  <a:srgbClr val="EFEFEF"/>
                </a:solidFill>
                <a:latin typeface="Times New Roman"/>
                <a:ea typeface="Times New Roman"/>
                <a:cs typeface="Times New Roman"/>
                <a:sym typeface="Times New Roman"/>
              </a:rPr>
              <a:t>? </a:t>
            </a:r>
            <a:endParaRPr sz="1300">
              <a:solidFill>
                <a:srgbClr val="EFEFEF"/>
              </a:solidFill>
              <a:latin typeface="Times New Roman"/>
              <a:ea typeface="Times New Roman"/>
              <a:cs typeface="Times New Roman"/>
              <a:sym typeface="Times New Roman"/>
            </a:endParaRPr>
          </a:p>
        </p:txBody>
      </p:sp>
      <p:sp>
        <p:nvSpPr>
          <p:cNvPr id="65" name="Google Shape;65;p14"/>
          <p:cNvSpPr txBox="1"/>
          <p:nvPr/>
        </p:nvSpPr>
        <p:spPr>
          <a:xfrm>
            <a:off x="4671150" y="1182225"/>
            <a:ext cx="3790500" cy="789900"/>
          </a:xfrm>
          <a:prstGeom prst="rect">
            <a:avLst/>
          </a:prstGeom>
          <a:solidFill>
            <a:srgbClr val="31394D"/>
          </a:solidFill>
          <a:ln cap="flat" cmpd="sng" w="38100">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300">
                <a:solidFill>
                  <a:srgbClr val="EFEFEF"/>
                </a:solidFill>
                <a:latin typeface="Times New Roman"/>
                <a:ea typeface="Times New Roman"/>
                <a:cs typeface="Times New Roman"/>
                <a:sym typeface="Times New Roman"/>
              </a:rPr>
              <a:t>Has the film industry changed to reflect </a:t>
            </a:r>
            <a:r>
              <a:rPr lang="en" sz="1300">
                <a:solidFill>
                  <a:srgbClr val="EFEFEF"/>
                </a:solidFill>
                <a:latin typeface="Times New Roman"/>
                <a:ea typeface="Times New Roman"/>
                <a:cs typeface="Times New Roman"/>
                <a:sym typeface="Times New Roman"/>
              </a:rPr>
              <a:t>societal</a:t>
            </a:r>
            <a:r>
              <a:rPr lang="en" sz="1300">
                <a:solidFill>
                  <a:srgbClr val="EFEFEF"/>
                </a:solidFill>
                <a:latin typeface="Times New Roman"/>
                <a:ea typeface="Times New Roman"/>
                <a:cs typeface="Times New Roman"/>
                <a:sym typeface="Times New Roman"/>
              </a:rPr>
              <a:t> norms? Looking </a:t>
            </a:r>
            <a:r>
              <a:rPr lang="en" sz="1300">
                <a:solidFill>
                  <a:srgbClr val="EFEFEF"/>
                </a:solidFill>
                <a:latin typeface="Times New Roman"/>
                <a:ea typeface="Times New Roman"/>
                <a:cs typeface="Times New Roman"/>
                <a:sym typeface="Times New Roman"/>
              </a:rPr>
              <a:t>specifically</a:t>
            </a:r>
            <a:r>
              <a:rPr lang="en" sz="1300">
                <a:solidFill>
                  <a:srgbClr val="EFEFEF"/>
                </a:solidFill>
                <a:latin typeface="Times New Roman"/>
                <a:ea typeface="Times New Roman"/>
                <a:cs typeface="Times New Roman"/>
                <a:sym typeface="Times New Roman"/>
              </a:rPr>
              <a:t> from a gender and language perspective. </a:t>
            </a:r>
            <a:endParaRPr sz="1300">
              <a:solidFill>
                <a:srgbClr val="EFEFEF"/>
              </a:solidFill>
              <a:latin typeface="Times New Roman"/>
              <a:ea typeface="Times New Roman"/>
              <a:cs typeface="Times New Roman"/>
              <a:sym typeface="Times New Roman"/>
            </a:endParaRPr>
          </a:p>
        </p:txBody>
      </p:sp>
      <p:sp>
        <p:nvSpPr>
          <p:cNvPr id="66" name="Google Shape;66;p14"/>
          <p:cNvSpPr txBox="1"/>
          <p:nvPr/>
        </p:nvSpPr>
        <p:spPr>
          <a:xfrm>
            <a:off x="676650" y="1986105"/>
            <a:ext cx="3689700" cy="1857000"/>
          </a:xfrm>
          <a:prstGeom prst="rect">
            <a:avLst/>
          </a:prstGeom>
          <a:solidFill>
            <a:schemeClr val="accent3"/>
          </a:solidFill>
          <a:ln cap="flat" cmpd="sng" w="38100">
            <a:solidFill>
              <a:srgbClr val="31394D"/>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Times New Roman"/>
                <a:ea typeface="Times New Roman"/>
                <a:cs typeface="Times New Roman"/>
                <a:sym typeface="Times New Roman"/>
              </a:rPr>
              <a:t>Understanding what predicts movie ratings and popularity over time and across genres is crucial for both filmmakers and viewers. It provides insights into evolving audience preferences, allowing filmmakers to make informed decisions in casting, directorial styles, and genre selection.</a:t>
            </a:r>
            <a:endParaRPr sz="10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0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1000">
                <a:solidFill>
                  <a:schemeClr val="dk1"/>
                </a:solidFill>
                <a:latin typeface="Times New Roman"/>
                <a:ea typeface="Times New Roman"/>
                <a:cs typeface="Times New Roman"/>
                <a:sym typeface="Times New Roman"/>
              </a:rPr>
              <a:t> For viewers, this knowledge enhances the movie-watching experience, enabling informed choices based on historical data. </a:t>
            </a:r>
            <a:endParaRPr sz="1000">
              <a:solidFill>
                <a:schemeClr val="dk1"/>
              </a:solidFill>
              <a:latin typeface="Times New Roman"/>
              <a:ea typeface="Times New Roman"/>
              <a:cs typeface="Times New Roman"/>
              <a:sym typeface="Times New Roman"/>
            </a:endParaRPr>
          </a:p>
        </p:txBody>
      </p:sp>
      <p:sp>
        <p:nvSpPr>
          <p:cNvPr id="67" name="Google Shape;67;p14"/>
          <p:cNvSpPr txBox="1"/>
          <p:nvPr/>
        </p:nvSpPr>
        <p:spPr>
          <a:xfrm>
            <a:off x="4671150" y="1986100"/>
            <a:ext cx="3790500" cy="1857000"/>
          </a:xfrm>
          <a:prstGeom prst="rect">
            <a:avLst/>
          </a:prstGeom>
          <a:solidFill>
            <a:schemeClr val="accent3"/>
          </a:solidFill>
          <a:ln cap="flat" cmpd="sng" w="38100">
            <a:solidFill>
              <a:srgbClr val="31394D"/>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Times New Roman"/>
                <a:ea typeface="Times New Roman"/>
                <a:cs typeface="Times New Roman"/>
                <a:sym typeface="Times New Roman"/>
              </a:rPr>
              <a:t>Gender-conscious casting provides insights into representation dynamics, influencing audience connection and challenging stereotypes. It contributes to societal impact by promoting inclusivity and reshaping cultural narratives. </a:t>
            </a:r>
            <a:endParaRPr sz="10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0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1000">
                <a:solidFill>
                  <a:schemeClr val="dk1"/>
                </a:solidFill>
                <a:latin typeface="Times New Roman"/>
                <a:ea typeface="Times New Roman"/>
                <a:cs typeface="Times New Roman"/>
                <a:sym typeface="Times New Roman"/>
              </a:rPr>
              <a:t>Language analysis in taglines is equally crucial; it shapes marketing, audience expectations, and societal perceptions. Thoughtful language choices can break stereotypes and foster inclusivity. This scrutiny holds the industry accountable for diversity and aligns with market demands, enhancing a film's relevance and success. </a:t>
            </a:r>
            <a:endParaRPr sz="10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000">
              <a:solidFill>
                <a:schemeClr val="dk1"/>
              </a:solidFill>
              <a:latin typeface="Times New Roman"/>
              <a:ea typeface="Times New Roman"/>
              <a:cs typeface="Times New Roman"/>
              <a:sym typeface="Times New Roman"/>
            </a:endParaRPr>
          </a:p>
        </p:txBody>
      </p:sp>
      <p:sp>
        <p:nvSpPr>
          <p:cNvPr id="68" name="Google Shape;68;p14"/>
          <p:cNvSpPr txBox="1"/>
          <p:nvPr/>
        </p:nvSpPr>
        <p:spPr>
          <a:xfrm>
            <a:off x="1630975" y="4059675"/>
            <a:ext cx="5863500" cy="950700"/>
          </a:xfrm>
          <a:prstGeom prst="rect">
            <a:avLst/>
          </a:prstGeom>
          <a:solidFill>
            <a:srgbClr val="F3F3F3"/>
          </a:solidFill>
          <a:ln cap="flat" cmpd="sng" w="38100">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374151"/>
                </a:solidFill>
                <a:latin typeface="Times New Roman"/>
                <a:ea typeface="Times New Roman"/>
                <a:cs typeface="Times New Roman"/>
                <a:sym typeface="Times New Roman"/>
              </a:rPr>
              <a:t>Empowering filmmakers with insights into gender dynamics and language as well as  impact facilitates informed decisions, fostering positive social change and creating content that resonates with diverse audiences. In essence, these analyses are strategic for industry competitiveness, cultural sensitivity, and societal progress.</a:t>
            </a:r>
            <a:endParaRPr sz="1300">
              <a:solidFill>
                <a:srgbClr val="D9C4B1"/>
              </a:solidFill>
              <a:latin typeface="Times New Roman"/>
              <a:ea typeface="Times New Roman"/>
              <a:cs typeface="Times New Roman"/>
              <a:sym typeface="Times New Roman"/>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78909C"/>
        </a:solidFill>
      </p:bgPr>
    </p:bg>
    <p:spTree>
      <p:nvGrpSpPr>
        <p:cNvPr id="199" name="Shape 199"/>
        <p:cNvGrpSpPr/>
        <p:nvPr/>
      </p:nvGrpSpPr>
      <p:grpSpPr>
        <a:xfrm>
          <a:off x="0" y="0"/>
          <a:ext cx="0" cy="0"/>
          <a:chOff x="0" y="0"/>
          <a:chExt cx="0" cy="0"/>
        </a:xfrm>
      </p:grpSpPr>
      <p:sp>
        <p:nvSpPr>
          <p:cNvPr id="200" name="Google Shape;200;p32"/>
          <p:cNvSpPr txBox="1"/>
          <p:nvPr>
            <p:ph type="ctrTitle"/>
          </p:nvPr>
        </p:nvSpPr>
        <p:spPr>
          <a:xfrm>
            <a:off x="0" y="2123700"/>
            <a:ext cx="9144000" cy="896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SzPts val="990"/>
              <a:buNone/>
            </a:pPr>
            <a:r>
              <a:rPr lang="en" sz="2300">
                <a:latin typeface="Times New Roman"/>
                <a:ea typeface="Times New Roman"/>
                <a:cs typeface="Times New Roman"/>
                <a:sym typeface="Times New Roman"/>
              </a:rPr>
              <a:t>Question 5: </a:t>
            </a:r>
            <a:r>
              <a:rPr lang="en" sz="2300">
                <a:latin typeface="Times New Roman"/>
                <a:ea typeface="Times New Roman"/>
                <a:cs typeface="Times New Roman"/>
                <a:sym typeface="Times New Roman"/>
              </a:rPr>
              <a:t>How do the most popular words per genre change over time when looking at the tagline? Does this mirror societal change? </a:t>
            </a:r>
            <a:endParaRPr sz="2300">
              <a:latin typeface="Times New Roman"/>
              <a:ea typeface="Times New Roman"/>
              <a:cs typeface="Times New Roman"/>
              <a:sym typeface="Times New Roman"/>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3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 sz="2300">
                <a:solidFill>
                  <a:schemeClr val="lt1"/>
                </a:solidFill>
                <a:latin typeface="Times New Roman"/>
                <a:ea typeface="Times New Roman"/>
                <a:cs typeface="Times New Roman"/>
                <a:sym typeface="Times New Roman"/>
              </a:rPr>
              <a:t>Question 5: Background</a:t>
            </a:r>
            <a:endParaRPr sz="2300">
              <a:solidFill>
                <a:schemeClr val="lt1"/>
              </a:solidFill>
              <a:latin typeface="Times New Roman"/>
              <a:ea typeface="Times New Roman"/>
              <a:cs typeface="Times New Roman"/>
              <a:sym typeface="Times New Roman"/>
            </a:endParaRPr>
          </a:p>
          <a:p>
            <a:pPr indent="0" lvl="0" marL="0" rtl="0" algn="ctr">
              <a:spcBef>
                <a:spcPts val="0"/>
              </a:spcBef>
              <a:spcAft>
                <a:spcPts val="0"/>
              </a:spcAft>
              <a:buSzPts val="990"/>
              <a:buNone/>
            </a:pPr>
            <a:r>
              <a:t/>
            </a:r>
            <a:endParaRPr sz="2300">
              <a:solidFill>
                <a:schemeClr val="lt1"/>
              </a:solidFill>
              <a:latin typeface="Times New Roman"/>
              <a:ea typeface="Times New Roman"/>
              <a:cs typeface="Times New Roman"/>
              <a:sym typeface="Times New Roman"/>
            </a:endParaRPr>
          </a:p>
          <a:p>
            <a:pPr indent="0" lvl="0" marL="0" rtl="0" algn="ctr">
              <a:spcBef>
                <a:spcPts val="0"/>
              </a:spcBef>
              <a:spcAft>
                <a:spcPts val="0"/>
              </a:spcAft>
              <a:buSzPts val="990"/>
              <a:buNone/>
            </a:pPr>
            <a:r>
              <a:t/>
            </a:r>
            <a:endParaRPr sz="2300">
              <a:solidFill>
                <a:schemeClr val="lt1"/>
              </a:solidFill>
              <a:latin typeface="Times New Roman"/>
              <a:ea typeface="Times New Roman"/>
              <a:cs typeface="Times New Roman"/>
              <a:sym typeface="Times New Roman"/>
            </a:endParaRPr>
          </a:p>
        </p:txBody>
      </p:sp>
      <p:sp>
        <p:nvSpPr>
          <p:cNvPr id="206" name="Google Shape;206;p33"/>
          <p:cNvSpPr txBox="1"/>
          <p:nvPr>
            <p:ph idx="1" type="body"/>
          </p:nvPr>
        </p:nvSpPr>
        <p:spPr>
          <a:xfrm>
            <a:off x="311700" y="1152475"/>
            <a:ext cx="8520600" cy="3416400"/>
          </a:xfrm>
          <a:prstGeom prst="rect">
            <a:avLst/>
          </a:prstGeom>
          <a:solidFill>
            <a:srgbClr val="D0E0E3"/>
          </a:solidFill>
        </p:spPr>
        <p:txBody>
          <a:bodyPr anchorCtr="0" anchor="t" bIns="91425" lIns="91425" spcFirstLastPara="1" rIns="91425" wrap="square" tIns="91425">
            <a:normAutofit/>
          </a:bodyPr>
          <a:lstStyle/>
          <a:p>
            <a:pPr indent="-342900" lvl="0" marL="457200" rtl="0" algn="l">
              <a:spcBef>
                <a:spcPts val="0"/>
              </a:spcBef>
              <a:spcAft>
                <a:spcPts val="0"/>
              </a:spcAft>
              <a:buClr>
                <a:srgbClr val="31394D"/>
              </a:buClr>
              <a:buSzPts val="1800"/>
              <a:buFont typeface="Times New Roman"/>
              <a:buChar char="●"/>
            </a:pPr>
            <a:r>
              <a:rPr lang="en">
                <a:solidFill>
                  <a:srgbClr val="31394D"/>
                </a:solidFill>
                <a:latin typeface="Times New Roman"/>
                <a:ea typeface="Times New Roman"/>
                <a:cs typeface="Times New Roman"/>
                <a:sym typeface="Times New Roman"/>
              </a:rPr>
              <a:t>Tagline from 45,000+ movies</a:t>
            </a:r>
            <a:endParaRPr>
              <a:solidFill>
                <a:srgbClr val="31394D"/>
              </a:solidFill>
              <a:latin typeface="Times New Roman"/>
              <a:ea typeface="Times New Roman"/>
              <a:cs typeface="Times New Roman"/>
              <a:sym typeface="Times New Roman"/>
            </a:endParaRPr>
          </a:p>
          <a:p>
            <a:pPr indent="-342900" lvl="0" marL="457200" rtl="0" algn="l">
              <a:spcBef>
                <a:spcPts val="0"/>
              </a:spcBef>
              <a:spcAft>
                <a:spcPts val="0"/>
              </a:spcAft>
              <a:buClr>
                <a:srgbClr val="31394D"/>
              </a:buClr>
              <a:buSzPts val="1800"/>
              <a:buFont typeface="Times New Roman"/>
              <a:buChar char="●"/>
            </a:pPr>
            <a:r>
              <a:rPr lang="en">
                <a:solidFill>
                  <a:srgbClr val="31394D"/>
                </a:solidFill>
                <a:latin typeface="Times New Roman"/>
                <a:ea typeface="Times New Roman"/>
                <a:cs typeface="Times New Roman"/>
                <a:sym typeface="Times New Roman"/>
              </a:rPr>
              <a:t>Count of most popular words</a:t>
            </a:r>
            <a:endParaRPr>
              <a:solidFill>
                <a:srgbClr val="31394D"/>
              </a:solidFill>
              <a:latin typeface="Times New Roman"/>
              <a:ea typeface="Times New Roman"/>
              <a:cs typeface="Times New Roman"/>
              <a:sym typeface="Times New Roman"/>
            </a:endParaRPr>
          </a:p>
          <a:p>
            <a:pPr indent="-317500" lvl="1" marL="914400" rtl="0" algn="l">
              <a:spcBef>
                <a:spcPts val="0"/>
              </a:spcBef>
              <a:spcAft>
                <a:spcPts val="0"/>
              </a:spcAft>
              <a:buClr>
                <a:srgbClr val="31394D"/>
              </a:buClr>
              <a:buSzPts val="1400"/>
              <a:buFont typeface="Times New Roman"/>
              <a:buChar char="○"/>
            </a:pPr>
            <a:r>
              <a:rPr lang="en">
                <a:solidFill>
                  <a:srgbClr val="31394D"/>
                </a:solidFill>
                <a:latin typeface="Times New Roman"/>
                <a:ea typeface="Times New Roman"/>
                <a:cs typeface="Times New Roman"/>
                <a:sym typeface="Times New Roman"/>
              </a:rPr>
              <a:t>By Genre + Decade</a:t>
            </a:r>
            <a:endParaRPr>
              <a:solidFill>
                <a:srgbClr val="31394D"/>
              </a:solidFill>
              <a:latin typeface="Times New Roman"/>
              <a:ea typeface="Times New Roman"/>
              <a:cs typeface="Times New Roman"/>
              <a:sym typeface="Times New Roman"/>
            </a:endParaRPr>
          </a:p>
          <a:p>
            <a:pPr indent="-292100" lvl="2" marL="1371600" rtl="0" algn="l">
              <a:spcBef>
                <a:spcPts val="0"/>
              </a:spcBef>
              <a:spcAft>
                <a:spcPts val="0"/>
              </a:spcAft>
              <a:buClr>
                <a:srgbClr val="31394D"/>
              </a:buClr>
              <a:buSzPts val="1000"/>
              <a:buFont typeface="Times New Roman"/>
              <a:buChar char="■"/>
            </a:pPr>
            <a:r>
              <a:rPr lang="en">
                <a:solidFill>
                  <a:srgbClr val="31394D"/>
                </a:solidFill>
                <a:latin typeface="Times New Roman"/>
                <a:ea typeface="Times New Roman"/>
                <a:cs typeface="Times New Roman"/>
                <a:sym typeface="Times New Roman"/>
              </a:rPr>
              <a:t>Question: What are the most popular themes per genre? Are they changing over time to reflect societal norms/desires? </a:t>
            </a:r>
            <a:endParaRPr sz="1000">
              <a:solidFill>
                <a:srgbClr val="31394D"/>
              </a:solidFill>
              <a:latin typeface="Times New Roman"/>
              <a:ea typeface="Times New Roman"/>
              <a:cs typeface="Times New Roman"/>
              <a:sym typeface="Times New Roman"/>
            </a:endParaRPr>
          </a:p>
          <a:p>
            <a:pPr indent="-317500" lvl="1" marL="914400" rtl="0" algn="l">
              <a:spcBef>
                <a:spcPts val="0"/>
              </a:spcBef>
              <a:spcAft>
                <a:spcPts val="0"/>
              </a:spcAft>
              <a:buClr>
                <a:srgbClr val="31394D"/>
              </a:buClr>
              <a:buSzPts val="1400"/>
              <a:buFont typeface="Times New Roman"/>
              <a:buChar char="○"/>
            </a:pPr>
            <a:r>
              <a:rPr lang="en">
                <a:solidFill>
                  <a:srgbClr val="31394D"/>
                </a:solidFill>
                <a:latin typeface="Times New Roman"/>
                <a:ea typeface="Times New Roman"/>
                <a:cs typeface="Times New Roman"/>
                <a:sym typeface="Times New Roman"/>
              </a:rPr>
              <a:t>By Popularity</a:t>
            </a:r>
            <a:endParaRPr>
              <a:solidFill>
                <a:srgbClr val="31394D"/>
              </a:solidFill>
              <a:latin typeface="Times New Roman"/>
              <a:ea typeface="Times New Roman"/>
              <a:cs typeface="Times New Roman"/>
              <a:sym typeface="Times New Roman"/>
            </a:endParaRPr>
          </a:p>
          <a:p>
            <a:pPr indent="-292100" lvl="2" marL="1371600" rtl="0" algn="l">
              <a:spcBef>
                <a:spcPts val="0"/>
              </a:spcBef>
              <a:spcAft>
                <a:spcPts val="0"/>
              </a:spcAft>
              <a:buClr>
                <a:srgbClr val="31394D"/>
              </a:buClr>
              <a:buSzPts val="1000"/>
              <a:buFont typeface="Times New Roman"/>
              <a:buChar char="■"/>
            </a:pPr>
            <a:r>
              <a:rPr lang="en">
                <a:solidFill>
                  <a:srgbClr val="31394D"/>
                </a:solidFill>
                <a:latin typeface="Times New Roman"/>
                <a:ea typeface="Times New Roman"/>
                <a:cs typeface="Times New Roman"/>
                <a:sym typeface="Times New Roman"/>
              </a:rPr>
              <a:t>Question: What are the most popular words used in taglines based on popularity? What connotations to these words have? </a:t>
            </a:r>
            <a:endParaRPr>
              <a:solidFill>
                <a:srgbClr val="31394D"/>
              </a:solidFill>
              <a:latin typeface="Times New Roman"/>
              <a:ea typeface="Times New Roman"/>
              <a:cs typeface="Times New Roman"/>
              <a:sym typeface="Times New Roman"/>
            </a:endParaRPr>
          </a:p>
          <a:p>
            <a:pPr indent="-317500" lvl="1" marL="914400" rtl="0" algn="l">
              <a:spcBef>
                <a:spcPts val="0"/>
              </a:spcBef>
              <a:spcAft>
                <a:spcPts val="0"/>
              </a:spcAft>
              <a:buClr>
                <a:srgbClr val="31394D"/>
              </a:buClr>
              <a:buSzPts val="1400"/>
              <a:buFont typeface="Times New Roman"/>
              <a:buChar char="○"/>
            </a:pPr>
            <a:r>
              <a:rPr lang="en">
                <a:solidFill>
                  <a:srgbClr val="31394D"/>
                </a:solidFill>
                <a:latin typeface="Times New Roman"/>
                <a:ea typeface="Times New Roman"/>
                <a:cs typeface="Times New Roman"/>
                <a:sym typeface="Times New Roman"/>
              </a:rPr>
              <a:t>By Vote Average</a:t>
            </a:r>
            <a:endParaRPr>
              <a:solidFill>
                <a:srgbClr val="31394D"/>
              </a:solidFill>
              <a:latin typeface="Times New Roman"/>
              <a:ea typeface="Times New Roman"/>
              <a:cs typeface="Times New Roman"/>
              <a:sym typeface="Times New Roman"/>
            </a:endParaRPr>
          </a:p>
          <a:p>
            <a:pPr indent="-292100" lvl="2" marL="1371600" rtl="0" algn="l">
              <a:spcBef>
                <a:spcPts val="0"/>
              </a:spcBef>
              <a:spcAft>
                <a:spcPts val="0"/>
              </a:spcAft>
              <a:buClr>
                <a:srgbClr val="31394D"/>
              </a:buClr>
              <a:buSzPts val="1000"/>
              <a:buFont typeface="Times New Roman"/>
              <a:buChar char="■"/>
            </a:pPr>
            <a:r>
              <a:rPr lang="en">
                <a:solidFill>
                  <a:srgbClr val="31394D"/>
                </a:solidFill>
                <a:latin typeface="Times New Roman"/>
                <a:ea typeface="Times New Roman"/>
                <a:cs typeface="Times New Roman"/>
                <a:sym typeface="Times New Roman"/>
              </a:rPr>
              <a:t>Question: </a:t>
            </a:r>
            <a:r>
              <a:rPr lang="en">
                <a:solidFill>
                  <a:srgbClr val="31394D"/>
                </a:solidFill>
                <a:latin typeface="Times New Roman"/>
                <a:ea typeface="Times New Roman"/>
                <a:cs typeface="Times New Roman"/>
                <a:sym typeface="Times New Roman"/>
              </a:rPr>
              <a:t>What are the most popular words used in taglines based on rating? What connotations to these words have? </a:t>
            </a:r>
            <a:endParaRPr>
              <a:solidFill>
                <a:srgbClr val="31394D"/>
              </a:solidFill>
              <a:latin typeface="Times New Roman"/>
              <a:ea typeface="Times New Roman"/>
              <a:cs typeface="Times New Roman"/>
              <a:sym typeface="Times New Roman"/>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3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 sz="2300">
                <a:solidFill>
                  <a:schemeClr val="lt1"/>
                </a:solidFill>
                <a:latin typeface="Times New Roman"/>
                <a:ea typeface="Times New Roman"/>
                <a:cs typeface="Times New Roman"/>
                <a:sym typeface="Times New Roman"/>
              </a:rPr>
              <a:t>Question 5: Results - Genre &amp; Decade (Western)</a:t>
            </a:r>
            <a:endParaRPr sz="2300">
              <a:solidFill>
                <a:schemeClr val="lt1"/>
              </a:solidFill>
              <a:latin typeface="Times New Roman"/>
              <a:ea typeface="Times New Roman"/>
              <a:cs typeface="Times New Roman"/>
              <a:sym typeface="Times New Roman"/>
            </a:endParaRPr>
          </a:p>
          <a:p>
            <a:pPr indent="0" lvl="0" marL="0" rtl="0" algn="ctr">
              <a:spcBef>
                <a:spcPts val="0"/>
              </a:spcBef>
              <a:spcAft>
                <a:spcPts val="0"/>
              </a:spcAft>
              <a:buSzPts val="990"/>
              <a:buNone/>
            </a:pPr>
            <a:r>
              <a:t/>
            </a:r>
            <a:endParaRPr sz="2300">
              <a:solidFill>
                <a:schemeClr val="lt1"/>
              </a:solidFill>
              <a:latin typeface="Times New Roman"/>
              <a:ea typeface="Times New Roman"/>
              <a:cs typeface="Times New Roman"/>
              <a:sym typeface="Times New Roman"/>
            </a:endParaRPr>
          </a:p>
          <a:p>
            <a:pPr indent="0" lvl="0" marL="0" rtl="0" algn="ctr">
              <a:spcBef>
                <a:spcPts val="0"/>
              </a:spcBef>
              <a:spcAft>
                <a:spcPts val="0"/>
              </a:spcAft>
              <a:buSzPts val="990"/>
              <a:buNone/>
            </a:pPr>
            <a:r>
              <a:t/>
            </a:r>
            <a:endParaRPr sz="2300">
              <a:solidFill>
                <a:schemeClr val="lt1"/>
              </a:solidFill>
              <a:latin typeface="Times New Roman"/>
              <a:ea typeface="Times New Roman"/>
              <a:cs typeface="Times New Roman"/>
              <a:sym typeface="Times New Roman"/>
            </a:endParaRPr>
          </a:p>
        </p:txBody>
      </p:sp>
      <p:sp>
        <p:nvSpPr>
          <p:cNvPr id="212" name="Google Shape;212;p34"/>
          <p:cNvSpPr txBox="1"/>
          <p:nvPr/>
        </p:nvSpPr>
        <p:spPr>
          <a:xfrm>
            <a:off x="7932713" y="4463725"/>
            <a:ext cx="1015800" cy="261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600" u="sng">
                <a:solidFill>
                  <a:schemeClr val="hlink"/>
                </a:solidFill>
                <a:latin typeface="Times New Roman"/>
                <a:ea typeface="Times New Roman"/>
                <a:cs typeface="Times New Roman"/>
                <a:sym typeface="Times New Roman"/>
                <a:hlinkClick r:id="rId3"/>
              </a:rPr>
              <a:t>Click here to explore</a:t>
            </a:r>
            <a:endParaRPr sz="600">
              <a:solidFill>
                <a:schemeClr val="lt1"/>
              </a:solidFill>
              <a:latin typeface="Times New Roman"/>
              <a:ea typeface="Times New Roman"/>
              <a:cs typeface="Times New Roman"/>
              <a:sym typeface="Times New Roman"/>
            </a:endParaRPr>
          </a:p>
        </p:txBody>
      </p:sp>
      <p:sp>
        <p:nvSpPr>
          <p:cNvPr id="213" name="Google Shape;213;p34"/>
          <p:cNvSpPr txBox="1"/>
          <p:nvPr/>
        </p:nvSpPr>
        <p:spPr>
          <a:xfrm>
            <a:off x="6514313" y="1109700"/>
            <a:ext cx="2351400" cy="3416100"/>
          </a:xfrm>
          <a:prstGeom prst="rect">
            <a:avLst/>
          </a:prstGeom>
          <a:solidFill>
            <a:srgbClr val="F3F3F3"/>
          </a:solidFill>
          <a:ln cap="flat" cmpd="sng" w="19050">
            <a:solidFill>
              <a:srgbClr val="78909C"/>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374151"/>
                </a:solidFill>
                <a:latin typeface="Times New Roman"/>
                <a:ea typeface="Times New Roman"/>
                <a:cs typeface="Times New Roman"/>
                <a:sym typeface="Times New Roman"/>
              </a:rPr>
              <a:t>The 1924-1934 theme centers on the American West, combining expansive landscapes, human presence, and a blend of civilization and wilderness. The mention of "guns" suggests ruggedness, while "forgotten" implies neglect, and "two" hints at duality. </a:t>
            </a:r>
            <a:endParaRPr sz="1100">
              <a:solidFill>
                <a:srgbClr val="374151"/>
              </a:solidFill>
              <a:latin typeface="Times New Roman"/>
              <a:ea typeface="Times New Roman"/>
              <a:cs typeface="Times New Roman"/>
              <a:sym typeface="Times New Roman"/>
            </a:endParaRPr>
          </a:p>
          <a:p>
            <a:pPr indent="0" lvl="0" marL="0" rtl="0" algn="l">
              <a:spcBef>
                <a:spcPts val="0"/>
              </a:spcBef>
              <a:spcAft>
                <a:spcPts val="0"/>
              </a:spcAft>
              <a:buNone/>
            </a:pPr>
            <a:r>
              <a:t/>
            </a:r>
            <a:endParaRPr sz="1100">
              <a:solidFill>
                <a:srgbClr val="374151"/>
              </a:solidFill>
              <a:latin typeface="Times New Roman"/>
              <a:ea typeface="Times New Roman"/>
              <a:cs typeface="Times New Roman"/>
              <a:sym typeface="Times New Roman"/>
            </a:endParaRPr>
          </a:p>
          <a:p>
            <a:pPr indent="0" lvl="0" marL="0" rtl="0" algn="l">
              <a:spcBef>
                <a:spcPts val="0"/>
              </a:spcBef>
              <a:spcAft>
                <a:spcPts val="0"/>
              </a:spcAft>
              <a:buNone/>
            </a:pPr>
            <a:r>
              <a:rPr lang="en" sz="1100">
                <a:solidFill>
                  <a:srgbClr val="374151"/>
                </a:solidFill>
                <a:latin typeface="Times New Roman"/>
                <a:ea typeface="Times New Roman"/>
                <a:cs typeface="Times New Roman"/>
                <a:sym typeface="Times New Roman"/>
              </a:rPr>
              <a:t>The 2014-2017 theme explores morality, justice, and consequences, with a focus on negativity, moral righteousness, and a transcendent aspect beyond the ordinary.</a:t>
            </a:r>
            <a:endParaRPr sz="1100">
              <a:solidFill>
                <a:srgbClr val="374151"/>
              </a:solidFill>
              <a:latin typeface="Times New Roman"/>
              <a:ea typeface="Times New Roman"/>
              <a:cs typeface="Times New Roman"/>
              <a:sym typeface="Times New Roman"/>
            </a:endParaRPr>
          </a:p>
          <a:p>
            <a:pPr indent="0" lvl="0" marL="0" rtl="0" algn="l">
              <a:spcBef>
                <a:spcPts val="0"/>
              </a:spcBef>
              <a:spcAft>
                <a:spcPts val="0"/>
              </a:spcAft>
              <a:buNone/>
            </a:pPr>
            <a:r>
              <a:t/>
            </a:r>
            <a:endParaRPr sz="1100" u="sng">
              <a:solidFill>
                <a:schemeClr val="lt1"/>
              </a:solidFill>
              <a:latin typeface="Times New Roman"/>
              <a:ea typeface="Times New Roman"/>
              <a:cs typeface="Times New Roman"/>
              <a:sym typeface="Times New Roman"/>
            </a:endParaRPr>
          </a:p>
        </p:txBody>
      </p:sp>
      <p:pic>
        <p:nvPicPr>
          <p:cNvPr id="214" name="Google Shape;214;p34"/>
          <p:cNvPicPr preferRelativeResize="0"/>
          <p:nvPr/>
        </p:nvPicPr>
        <p:blipFill>
          <a:blip r:embed="rId4">
            <a:alphaModFix/>
          </a:blip>
          <a:stretch>
            <a:fillRect/>
          </a:stretch>
        </p:blipFill>
        <p:spPr>
          <a:xfrm>
            <a:off x="202500" y="1109700"/>
            <a:ext cx="6209514" cy="3464497"/>
          </a:xfrm>
          <a:prstGeom prst="rect">
            <a:avLst/>
          </a:prstGeom>
          <a:noFill/>
          <a:ln cap="flat" cmpd="sng" w="19050">
            <a:solidFill>
              <a:srgbClr val="78909C"/>
            </a:solidFill>
            <a:prstDash val="solid"/>
            <a:round/>
            <a:headEnd len="sm" w="sm" type="none"/>
            <a:tailEnd len="sm" w="sm" type="none"/>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3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 sz="2300">
                <a:solidFill>
                  <a:schemeClr val="lt1"/>
                </a:solidFill>
                <a:latin typeface="Times New Roman"/>
                <a:ea typeface="Times New Roman"/>
                <a:cs typeface="Times New Roman"/>
                <a:sym typeface="Times New Roman"/>
              </a:rPr>
              <a:t>Question 5: Results - Genre &amp; Decade (Romance)</a:t>
            </a:r>
            <a:endParaRPr sz="2300">
              <a:solidFill>
                <a:schemeClr val="lt1"/>
              </a:solidFill>
              <a:latin typeface="Times New Roman"/>
              <a:ea typeface="Times New Roman"/>
              <a:cs typeface="Times New Roman"/>
              <a:sym typeface="Times New Roman"/>
            </a:endParaRPr>
          </a:p>
          <a:p>
            <a:pPr indent="0" lvl="0" marL="0" rtl="0" algn="ctr">
              <a:spcBef>
                <a:spcPts val="0"/>
              </a:spcBef>
              <a:spcAft>
                <a:spcPts val="0"/>
              </a:spcAft>
              <a:buSzPts val="990"/>
              <a:buNone/>
            </a:pPr>
            <a:r>
              <a:t/>
            </a:r>
            <a:endParaRPr sz="2300">
              <a:solidFill>
                <a:schemeClr val="lt1"/>
              </a:solidFill>
              <a:latin typeface="Times New Roman"/>
              <a:ea typeface="Times New Roman"/>
              <a:cs typeface="Times New Roman"/>
              <a:sym typeface="Times New Roman"/>
            </a:endParaRPr>
          </a:p>
          <a:p>
            <a:pPr indent="0" lvl="0" marL="0" rtl="0" algn="ctr">
              <a:spcBef>
                <a:spcPts val="0"/>
              </a:spcBef>
              <a:spcAft>
                <a:spcPts val="0"/>
              </a:spcAft>
              <a:buSzPts val="990"/>
              <a:buNone/>
            </a:pPr>
            <a:r>
              <a:t/>
            </a:r>
            <a:endParaRPr sz="2300">
              <a:solidFill>
                <a:schemeClr val="lt1"/>
              </a:solidFill>
              <a:latin typeface="Times New Roman"/>
              <a:ea typeface="Times New Roman"/>
              <a:cs typeface="Times New Roman"/>
              <a:sym typeface="Times New Roman"/>
            </a:endParaRPr>
          </a:p>
        </p:txBody>
      </p:sp>
      <p:sp>
        <p:nvSpPr>
          <p:cNvPr id="220" name="Google Shape;220;p35"/>
          <p:cNvSpPr txBox="1"/>
          <p:nvPr/>
        </p:nvSpPr>
        <p:spPr>
          <a:xfrm>
            <a:off x="6515575" y="1081475"/>
            <a:ext cx="2400600" cy="3453000"/>
          </a:xfrm>
          <a:prstGeom prst="rect">
            <a:avLst/>
          </a:prstGeom>
          <a:solidFill>
            <a:srgbClr val="F3F3F3"/>
          </a:solidFill>
          <a:ln cap="flat" cmpd="sng" w="19050">
            <a:solidFill>
              <a:srgbClr val="78909C"/>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100">
                <a:solidFill>
                  <a:srgbClr val="374151"/>
                </a:solidFill>
                <a:latin typeface="Times New Roman"/>
                <a:ea typeface="Times New Roman"/>
                <a:cs typeface="Times New Roman"/>
                <a:sym typeface="Times New Roman"/>
              </a:rPr>
              <a:t>1914-1924 theme revolves around what seems to be a foreign plot. It mentions words like “worlds”, “arab”, “bronzed” which </a:t>
            </a:r>
            <a:r>
              <a:rPr lang="en" sz="1100">
                <a:solidFill>
                  <a:srgbClr val="374151"/>
                </a:solidFill>
                <a:latin typeface="Times New Roman"/>
                <a:ea typeface="Times New Roman"/>
                <a:cs typeface="Times New Roman"/>
                <a:sym typeface="Times New Roman"/>
              </a:rPr>
              <a:t>references</a:t>
            </a:r>
            <a:r>
              <a:rPr lang="en" sz="1100">
                <a:solidFill>
                  <a:srgbClr val="374151"/>
                </a:solidFill>
                <a:latin typeface="Times New Roman"/>
                <a:ea typeface="Times New Roman"/>
                <a:cs typeface="Times New Roman"/>
                <a:sym typeface="Times New Roman"/>
              </a:rPr>
              <a:t> things from around the world. Throwing in words like English show that it could potentially be a plot about lovers from across the world. </a:t>
            </a:r>
            <a:endParaRPr sz="1100">
              <a:solidFill>
                <a:srgbClr val="374151"/>
              </a:solidFill>
              <a:latin typeface="Times New Roman"/>
              <a:ea typeface="Times New Roman"/>
              <a:cs typeface="Times New Roman"/>
              <a:sym typeface="Times New Roman"/>
            </a:endParaRPr>
          </a:p>
          <a:p>
            <a:pPr indent="0" lvl="0" marL="0" rtl="0" algn="l">
              <a:lnSpc>
                <a:spcPct val="100000"/>
              </a:lnSpc>
              <a:spcBef>
                <a:spcPts val="0"/>
              </a:spcBef>
              <a:spcAft>
                <a:spcPts val="0"/>
              </a:spcAft>
              <a:buNone/>
            </a:pPr>
            <a:r>
              <a:t/>
            </a:r>
            <a:endParaRPr sz="1100">
              <a:solidFill>
                <a:srgbClr val="374151"/>
              </a:solidFill>
              <a:latin typeface="Times New Roman"/>
              <a:ea typeface="Times New Roman"/>
              <a:cs typeface="Times New Roman"/>
              <a:sym typeface="Times New Roman"/>
            </a:endParaRPr>
          </a:p>
          <a:p>
            <a:pPr indent="0" lvl="0" marL="0" rtl="0" algn="l">
              <a:lnSpc>
                <a:spcPct val="100000"/>
              </a:lnSpc>
              <a:spcBef>
                <a:spcPts val="0"/>
              </a:spcBef>
              <a:spcAft>
                <a:spcPts val="0"/>
              </a:spcAft>
              <a:buNone/>
            </a:pPr>
            <a:r>
              <a:rPr lang="en" sz="1100">
                <a:solidFill>
                  <a:srgbClr val="374151"/>
                </a:solidFill>
                <a:latin typeface="Times New Roman"/>
                <a:ea typeface="Times New Roman"/>
                <a:cs typeface="Times New Roman"/>
                <a:sym typeface="Times New Roman"/>
              </a:rPr>
              <a:t>2014-2017 theme also centers on love and relationships, emphasizing uniqueness with "one" and authenticity with "true." "Story" suggests a narrative or journey, "heart" adds an emotional dimension, and "world" expands the context. "Two" implies duality or partnership. </a:t>
            </a:r>
            <a:endParaRPr sz="1100">
              <a:solidFill>
                <a:srgbClr val="374151"/>
              </a:solidFill>
              <a:latin typeface="Times New Roman"/>
              <a:ea typeface="Times New Roman"/>
              <a:cs typeface="Times New Roman"/>
              <a:sym typeface="Times New Roman"/>
            </a:endParaRPr>
          </a:p>
          <a:p>
            <a:pPr indent="0" lvl="0" marL="0" rtl="0" algn="l">
              <a:lnSpc>
                <a:spcPct val="100000"/>
              </a:lnSpc>
              <a:spcBef>
                <a:spcPts val="0"/>
              </a:spcBef>
              <a:spcAft>
                <a:spcPts val="0"/>
              </a:spcAft>
              <a:buNone/>
            </a:pPr>
            <a:r>
              <a:t/>
            </a:r>
            <a:endParaRPr sz="1100">
              <a:solidFill>
                <a:schemeClr val="lt1"/>
              </a:solidFill>
              <a:latin typeface="Times New Roman"/>
              <a:ea typeface="Times New Roman"/>
              <a:cs typeface="Times New Roman"/>
              <a:sym typeface="Times New Roman"/>
            </a:endParaRPr>
          </a:p>
        </p:txBody>
      </p:sp>
      <p:sp>
        <p:nvSpPr>
          <p:cNvPr id="221" name="Google Shape;221;p35"/>
          <p:cNvSpPr txBox="1"/>
          <p:nvPr/>
        </p:nvSpPr>
        <p:spPr>
          <a:xfrm>
            <a:off x="7932713" y="4484425"/>
            <a:ext cx="1015800" cy="261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600" u="sng">
                <a:solidFill>
                  <a:schemeClr val="hlink"/>
                </a:solidFill>
                <a:latin typeface="Times New Roman"/>
                <a:ea typeface="Times New Roman"/>
                <a:cs typeface="Times New Roman"/>
                <a:sym typeface="Times New Roman"/>
                <a:hlinkClick r:id="rId3"/>
              </a:rPr>
              <a:t>Click here to explore</a:t>
            </a:r>
            <a:endParaRPr sz="600">
              <a:solidFill>
                <a:schemeClr val="lt1"/>
              </a:solidFill>
              <a:latin typeface="Times New Roman"/>
              <a:ea typeface="Times New Roman"/>
              <a:cs typeface="Times New Roman"/>
              <a:sym typeface="Times New Roman"/>
            </a:endParaRPr>
          </a:p>
        </p:txBody>
      </p:sp>
      <p:pic>
        <p:nvPicPr>
          <p:cNvPr id="222" name="Google Shape;222;p35"/>
          <p:cNvPicPr preferRelativeResize="0"/>
          <p:nvPr/>
        </p:nvPicPr>
        <p:blipFill>
          <a:blip r:embed="rId4">
            <a:alphaModFix/>
          </a:blip>
          <a:stretch>
            <a:fillRect/>
          </a:stretch>
        </p:blipFill>
        <p:spPr>
          <a:xfrm>
            <a:off x="256450" y="1081475"/>
            <a:ext cx="6175257" cy="3453000"/>
          </a:xfrm>
          <a:prstGeom prst="rect">
            <a:avLst/>
          </a:prstGeom>
          <a:noFill/>
          <a:ln cap="flat" cmpd="sng" w="19050">
            <a:solidFill>
              <a:srgbClr val="78909C"/>
            </a:solidFill>
            <a:prstDash val="solid"/>
            <a:round/>
            <a:headEnd len="sm" w="sm" type="none"/>
            <a:tailEnd len="sm" w="sm" type="none"/>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3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 sz="2300">
                <a:solidFill>
                  <a:schemeClr val="lt1"/>
                </a:solidFill>
                <a:latin typeface="Times New Roman"/>
                <a:ea typeface="Times New Roman"/>
                <a:cs typeface="Times New Roman"/>
                <a:sym typeface="Times New Roman"/>
              </a:rPr>
              <a:t>Question 5: Results - Genre &amp; Decade (Drama)</a:t>
            </a:r>
            <a:endParaRPr sz="2300">
              <a:solidFill>
                <a:schemeClr val="lt1"/>
              </a:solidFill>
              <a:latin typeface="Times New Roman"/>
              <a:ea typeface="Times New Roman"/>
              <a:cs typeface="Times New Roman"/>
              <a:sym typeface="Times New Roman"/>
            </a:endParaRPr>
          </a:p>
          <a:p>
            <a:pPr indent="0" lvl="0" marL="0" rtl="0" algn="ctr">
              <a:spcBef>
                <a:spcPts val="0"/>
              </a:spcBef>
              <a:spcAft>
                <a:spcPts val="0"/>
              </a:spcAft>
              <a:buSzPts val="990"/>
              <a:buNone/>
            </a:pPr>
            <a:r>
              <a:t/>
            </a:r>
            <a:endParaRPr sz="2300">
              <a:solidFill>
                <a:schemeClr val="lt1"/>
              </a:solidFill>
              <a:latin typeface="Times New Roman"/>
              <a:ea typeface="Times New Roman"/>
              <a:cs typeface="Times New Roman"/>
              <a:sym typeface="Times New Roman"/>
            </a:endParaRPr>
          </a:p>
          <a:p>
            <a:pPr indent="0" lvl="0" marL="0" rtl="0" algn="ctr">
              <a:spcBef>
                <a:spcPts val="0"/>
              </a:spcBef>
              <a:spcAft>
                <a:spcPts val="0"/>
              </a:spcAft>
              <a:buSzPts val="990"/>
              <a:buNone/>
            </a:pPr>
            <a:r>
              <a:t/>
            </a:r>
            <a:endParaRPr sz="2300">
              <a:solidFill>
                <a:schemeClr val="lt1"/>
              </a:solidFill>
              <a:latin typeface="Times New Roman"/>
              <a:ea typeface="Times New Roman"/>
              <a:cs typeface="Times New Roman"/>
              <a:sym typeface="Times New Roman"/>
            </a:endParaRPr>
          </a:p>
        </p:txBody>
      </p:sp>
      <p:sp>
        <p:nvSpPr>
          <p:cNvPr id="228" name="Google Shape;228;p36"/>
          <p:cNvSpPr txBox="1"/>
          <p:nvPr/>
        </p:nvSpPr>
        <p:spPr>
          <a:xfrm>
            <a:off x="6336800" y="1144475"/>
            <a:ext cx="2585400" cy="3339900"/>
          </a:xfrm>
          <a:prstGeom prst="rect">
            <a:avLst/>
          </a:prstGeom>
          <a:solidFill>
            <a:srgbClr val="F3F3F3"/>
          </a:solidFill>
          <a:ln cap="flat" cmpd="sng" w="19050">
            <a:solidFill>
              <a:srgbClr val="78909C"/>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lt1"/>
                </a:solidFill>
                <a:latin typeface="Times New Roman"/>
                <a:ea typeface="Times New Roman"/>
                <a:cs typeface="Times New Roman"/>
                <a:sym typeface="Times New Roman"/>
              </a:rPr>
              <a:t>The 1904-1914 theme suggests a mystery or crime narrative with elements of enduring love and personal relationships. It centers around a singular focus, potentially involving a dark plot with murder. </a:t>
            </a:r>
            <a:endParaRPr sz="11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t/>
            </a:r>
            <a:endParaRPr sz="11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rPr lang="en" sz="1100">
                <a:solidFill>
                  <a:schemeClr val="lt1"/>
                </a:solidFill>
                <a:latin typeface="Times New Roman"/>
                <a:ea typeface="Times New Roman"/>
                <a:cs typeface="Times New Roman"/>
                <a:sym typeface="Times New Roman"/>
              </a:rPr>
              <a:t>In contrast, the 2014-2017 theme revolves around the intertwining themes of love, family, and the search for authentic meaning in life. It emphasizes uniqueness, authenticity, and completeness, with a narrative structure that delves into familial relationships and the significance of personal quests.</a:t>
            </a:r>
            <a:endParaRPr sz="1100">
              <a:solidFill>
                <a:schemeClr val="lt1"/>
              </a:solidFill>
              <a:latin typeface="Times New Roman"/>
              <a:ea typeface="Times New Roman"/>
              <a:cs typeface="Times New Roman"/>
              <a:sym typeface="Times New Roman"/>
            </a:endParaRPr>
          </a:p>
        </p:txBody>
      </p:sp>
      <p:sp>
        <p:nvSpPr>
          <p:cNvPr id="229" name="Google Shape;229;p36"/>
          <p:cNvSpPr txBox="1"/>
          <p:nvPr/>
        </p:nvSpPr>
        <p:spPr>
          <a:xfrm>
            <a:off x="7982588" y="4432675"/>
            <a:ext cx="1015800" cy="261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600" u="sng">
                <a:solidFill>
                  <a:schemeClr val="hlink"/>
                </a:solidFill>
                <a:latin typeface="Times New Roman"/>
                <a:ea typeface="Times New Roman"/>
                <a:cs typeface="Times New Roman"/>
                <a:sym typeface="Times New Roman"/>
                <a:hlinkClick r:id="rId3"/>
              </a:rPr>
              <a:t>Click here to explore</a:t>
            </a:r>
            <a:endParaRPr sz="600">
              <a:solidFill>
                <a:schemeClr val="lt1"/>
              </a:solidFill>
              <a:latin typeface="Times New Roman"/>
              <a:ea typeface="Times New Roman"/>
              <a:cs typeface="Times New Roman"/>
              <a:sym typeface="Times New Roman"/>
            </a:endParaRPr>
          </a:p>
        </p:txBody>
      </p:sp>
      <p:pic>
        <p:nvPicPr>
          <p:cNvPr id="230" name="Google Shape;230;p36"/>
          <p:cNvPicPr preferRelativeResize="0"/>
          <p:nvPr/>
        </p:nvPicPr>
        <p:blipFill>
          <a:blip r:embed="rId4">
            <a:alphaModFix/>
          </a:blip>
          <a:stretch>
            <a:fillRect/>
          </a:stretch>
        </p:blipFill>
        <p:spPr>
          <a:xfrm>
            <a:off x="252600" y="1125350"/>
            <a:ext cx="6031999" cy="335903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3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 sz="2300">
                <a:solidFill>
                  <a:schemeClr val="lt1"/>
                </a:solidFill>
                <a:latin typeface="Times New Roman"/>
                <a:ea typeface="Times New Roman"/>
                <a:cs typeface="Times New Roman"/>
                <a:sym typeface="Times New Roman"/>
              </a:rPr>
              <a:t>Question 5: Results - Popularity</a:t>
            </a:r>
            <a:endParaRPr sz="2300">
              <a:solidFill>
                <a:schemeClr val="lt1"/>
              </a:solidFill>
              <a:latin typeface="Times New Roman"/>
              <a:ea typeface="Times New Roman"/>
              <a:cs typeface="Times New Roman"/>
              <a:sym typeface="Times New Roman"/>
            </a:endParaRPr>
          </a:p>
          <a:p>
            <a:pPr indent="0" lvl="0" marL="0" rtl="0" algn="ctr">
              <a:spcBef>
                <a:spcPts val="0"/>
              </a:spcBef>
              <a:spcAft>
                <a:spcPts val="0"/>
              </a:spcAft>
              <a:buSzPts val="990"/>
              <a:buNone/>
            </a:pPr>
            <a:r>
              <a:t/>
            </a:r>
            <a:endParaRPr sz="2300">
              <a:solidFill>
                <a:schemeClr val="lt1"/>
              </a:solidFill>
              <a:latin typeface="Times New Roman"/>
              <a:ea typeface="Times New Roman"/>
              <a:cs typeface="Times New Roman"/>
              <a:sym typeface="Times New Roman"/>
            </a:endParaRPr>
          </a:p>
          <a:p>
            <a:pPr indent="0" lvl="0" marL="0" rtl="0" algn="ctr">
              <a:spcBef>
                <a:spcPts val="0"/>
              </a:spcBef>
              <a:spcAft>
                <a:spcPts val="0"/>
              </a:spcAft>
              <a:buSzPts val="990"/>
              <a:buNone/>
            </a:pPr>
            <a:r>
              <a:t/>
            </a:r>
            <a:endParaRPr sz="2300">
              <a:solidFill>
                <a:schemeClr val="lt1"/>
              </a:solidFill>
              <a:latin typeface="Times New Roman"/>
              <a:ea typeface="Times New Roman"/>
              <a:cs typeface="Times New Roman"/>
              <a:sym typeface="Times New Roman"/>
            </a:endParaRPr>
          </a:p>
        </p:txBody>
      </p:sp>
      <p:sp>
        <p:nvSpPr>
          <p:cNvPr id="236" name="Google Shape;236;p37"/>
          <p:cNvSpPr txBox="1"/>
          <p:nvPr/>
        </p:nvSpPr>
        <p:spPr>
          <a:xfrm>
            <a:off x="7026888" y="1265075"/>
            <a:ext cx="1347300" cy="3440700"/>
          </a:xfrm>
          <a:prstGeom prst="rect">
            <a:avLst/>
          </a:prstGeom>
          <a:solidFill>
            <a:srgbClr val="F3F3F3"/>
          </a:solidFill>
          <a:ln cap="flat" cmpd="sng" w="19050">
            <a:solidFill>
              <a:srgbClr val="78909C"/>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lt1"/>
                </a:solidFill>
                <a:latin typeface="Times New Roman"/>
                <a:ea typeface="Times New Roman"/>
                <a:cs typeface="Times New Roman"/>
                <a:sym typeface="Times New Roman"/>
              </a:rPr>
              <a:t>Clear that when movies get past the 10 rating, there are less movies to pick from (which is why there are less words available). Seems like most of the movies fall within the 0-10 popularity ranking. </a:t>
            </a:r>
            <a:endParaRPr sz="10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t/>
            </a:r>
            <a:endParaRPr sz="10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rPr lang="en" sz="1000">
                <a:solidFill>
                  <a:schemeClr val="lt1"/>
                </a:solidFill>
                <a:latin typeface="Times New Roman"/>
                <a:ea typeface="Times New Roman"/>
                <a:cs typeface="Times New Roman"/>
                <a:sym typeface="Times New Roman"/>
              </a:rPr>
              <a:t>No sign of woman/women/girl within these top words. </a:t>
            </a:r>
            <a:endParaRPr sz="10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t/>
            </a:r>
            <a:endParaRPr sz="10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rPr lang="en" sz="1000">
                <a:solidFill>
                  <a:schemeClr val="lt1"/>
                </a:solidFill>
                <a:latin typeface="Times New Roman"/>
                <a:ea typeface="Times New Roman"/>
                <a:cs typeface="Times New Roman"/>
                <a:sym typeface="Times New Roman"/>
              </a:rPr>
              <a:t>No clear pattern. </a:t>
            </a:r>
            <a:endParaRPr sz="10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t/>
            </a:r>
            <a:endParaRPr sz="1000">
              <a:solidFill>
                <a:schemeClr val="lt1"/>
              </a:solidFill>
              <a:latin typeface="Times New Roman"/>
              <a:ea typeface="Times New Roman"/>
              <a:cs typeface="Times New Roman"/>
              <a:sym typeface="Times New Roman"/>
            </a:endParaRPr>
          </a:p>
        </p:txBody>
      </p:sp>
      <p:pic>
        <p:nvPicPr>
          <p:cNvPr id="237" name="Google Shape;237;p37"/>
          <p:cNvPicPr preferRelativeResize="0"/>
          <p:nvPr/>
        </p:nvPicPr>
        <p:blipFill>
          <a:blip r:embed="rId3">
            <a:alphaModFix/>
          </a:blip>
          <a:stretch>
            <a:fillRect/>
          </a:stretch>
        </p:blipFill>
        <p:spPr>
          <a:xfrm>
            <a:off x="842200" y="1265075"/>
            <a:ext cx="6080228" cy="3440699"/>
          </a:xfrm>
          <a:prstGeom prst="rect">
            <a:avLst/>
          </a:prstGeom>
          <a:noFill/>
          <a:ln cap="flat" cmpd="sng" w="19050">
            <a:solidFill>
              <a:srgbClr val="78909C"/>
            </a:solidFill>
            <a:prstDash val="solid"/>
            <a:round/>
            <a:headEnd len="sm" w="sm" type="none"/>
            <a:tailEnd len="sm" w="sm" type="none"/>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3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 sz="2300">
                <a:solidFill>
                  <a:schemeClr val="lt1"/>
                </a:solidFill>
                <a:latin typeface="Times New Roman"/>
                <a:ea typeface="Times New Roman"/>
                <a:cs typeface="Times New Roman"/>
                <a:sym typeface="Times New Roman"/>
              </a:rPr>
              <a:t>Question 5: Results - Rating</a:t>
            </a:r>
            <a:endParaRPr sz="2300">
              <a:solidFill>
                <a:schemeClr val="lt1"/>
              </a:solidFill>
              <a:latin typeface="Times New Roman"/>
              <a:ea typeface="Times New Roman"/>
              <a:cs typeface="Times New Roman"/>
              <a:sym typeface="Times New Roman"/>
            </a:endParaRPr>
          </a:p>
          <a:p>
            <a:pPr indent="0" lvl="0" marL="0" rtl="0" algn="ctr">
              <a:spcBef>
                <a:spcPts val="0"/>
              </a:spcBef>
              <a:spcAft>
                <a:spcPts val="0"/>
              </a:spcAft>
              <a:buSzPts val="990"/>
              <a:buNone/>
            </a:pPr>
            <a:r>
              <a:t/>
            </a:r>
            <a:endParaRPr sz="2300">
              <a:solidFill>
                <a:schemeClr val="lt1"/>
              </a:solidFill>
              <a:latin typeface="Times New Roman"/>
              <a:ea typeface="Times New Roman"/>
              <a:cs typeface="Times New Roman"/>
              <a:sym typeface="Times New Roman"/>
            </a:endParaRPr>
          </a:p>
          <a:p>
            <a:pPr indent="0" lvl="0" marL="0" rtl="0" algn="ctr">
              <a:spcBef>
                <a:spcPts val="0"/>
              </a:spcBef>
              <a:spcAft>
                <a:spcPts val="0"/>
              </a:spcAft>
              <a:buSzPts val="990"/>
              <a:buNone/>
            </a:pPr>
            <a:r>
              <a:t/>
            </a:r>
            <a:endParaRPr sz="2300">
              <a:solidFill>
                <a:schemeClr val="lt1"/>
              </a:solidFill>
              <a:latin typeface="Times New Roman"/>
              <a:ea typeface="Times New Roman"/>
              <a:cs typeface="Times New Roman"/>
              <a:sym typeface="Times New Roman"/>
            </a:endParaRPr>
          </a:p>
        </p:txBody>
      </p:sp>
      <p:sp>
        <p:nvSpPr>
          <p:cNvPr id="243" name="Google Shape;243;p38"/>
          <p:cNvSpPr txBox="1"/>
          <p:nvPr/>
        </p:nvSpPr>
        <p:spPr>
          <a:xfrm>
            <a:off x="7022138" y="1320775"/>
            <a:ext cx="1358400" cy="3443400"/>
          </a:xfrm>
          <a:prstGeom prst="rect">
            <a:avLst/>
          </a:prstGeom>
          <a:solidFill>
            <a:srgbClr val="F3F3F3"/>
          </a:solidFill>
          <a:ln cap="flat" cmpd="sng" w="19050">
            <a:solidFill>
              <a:srgbClr val="78909C"/>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lt1"/>
                </a:solidFill>
                <a:latin typeface="Times New Roman"/>
                <a:ea typeface="Times New Roman"/>
                <a:cs typeface="Times New Roman"/>
                <a:sym typeface="Times New Roman"/>
              </a:rPr>
              <a:t>“love” seems to show up </a:t>
            </a:r>
            <a:r>
              <a:rPr lang="en" sz="1000">
                <a:solidFill>
                  <a:schemeClr val="lt1"/>
                </a:solidFill>
                <a:latin typeface="Times New Roman"/>
                <a:ea typeface="Times New Roman"/>
                <a:cs typeface="Times New Roman"/>
                <a:sym typeface="Times New Roman"/>
              </a:rPr>
              <a:t>across</a:t>
            </a:r>
            <a:r>
              <a:rPr lang="en" sz="1000">
                <a:solidFill>
                  <a:schemeClr val="lt1"/>
                </a:solidFill>
                <a:latin typeface="Times New Roman"/>
                <a:ea typeface="Times New Roman"/>
                <a:cs typeface="Times New Roman"/>
                <a:sym typeface="Times New Roman"/>
              </a:rPr>
              <a:t> the board. Seems like romance movies have the most standard deviation in rating. </a:t>
            </a:r>
            <a:endParaRPr sz="10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t/>
            </a:r>
            <a:endParaRPr sz="10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rPr lang="en" sz="1000">
                <a:solidFill>
                  <a:schemeClr val="lt1"/>
                </a:solidFill>
                <a:latin typeface="Times New Roman"/>
                <a:ea typeface="Times New Roman"/>
                <a:cs typeface="Times New Roman"/>
                <a:sym typeface="Times New Roman"/>
              </a:rPr>
              <a:t>No showcase of women/woman/girl at all within the top 10 words. </a:t>
            </a:r>
            <a:endParaRPr sz="10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t/>
            </a:r>
            <a:endParaRPr sz="10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rPr lang="en" sz="1000">
                <a:solidFill>
                  <a:schemeClr val="lt1"/>
                </a:solidFill>
                <a:latin typeface="Times New Roman"/>
                <a:ea typeface="Times New Roman"/>
                <a:cs typeface="Times New Roman"/>
                <a:sym typeface="Times New Roman"/>
              </a:rPr>
              <a:t>No clear pattern but could be of use to directors/filmmakers when creating taglines. </a:t>
            </a:r>
            <a:endParaRPr sz="10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t/>
            </a:r>
            <a:endParaRPr sz="10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rPr lang="en" sz="1000">
                <a:solidFill>
                  <a:schemeClr val="lt1"/>
                </a:solidFill>
                <a:latin typeface="Times New Roman"/>
                <a:ea typeface="Times New Roman"/>
                <a:cs typeface="Times New Roman"/>
                <a:sym typeface="Times New Roman"/>
              </a:rPr>
              <a:t>Most movies </a:t>
            </a:r>
            <a:r>
              <a:rPr lang="en" sz="1000">
                <a:solidFill>
                  <a:schemeClr val="lt1"/>
                </a:solidFill>
                <a:latin typeface="Times New Roman"/>
                <a:ea typeface="Times New Roman"/>
                <a:cs typeface="Times New Roman"/>
                <a:sym typeface="Times New Roman"/>
              </a:rPr>
              <a:t>receive</a:t>
            </a:r>
            <a:r>
              <a:rPr lang="en" sz="1000">
                <a:solidFill>
                  <a:schemeClr val="lt1"/>
                </a:solidFill>
                <a:latin typeface="Times New Roman"/>
                <a:ea typeface="Times New Roman"/>
                <a:cs typeface="Times New Roman"/>
                <a:sym typeface="Times New Roman"/>
              </a:rPr>
              <a:t> a rating </a:t>
            </a:r>
            <a:r>
              <a:rPr lang="en" sz="1000">
                <a:solidFill>
                  <a:schemeClr val="lt1"/>
                </a:solidFill>
                <a:latin typeface="Times New Roman"/>
                <a:ea typeface="Times New Roman"/>
                <a:cs typeface="Times New Roman"/>
                <a:sym typeface="Times New Roman"/>
              </a:rPr>
              <a:t>anywhere</a:t>
            </a:r>
            <a:r>
              <a:rPr lang="en" sz="1000">
                <a:solidFill>
                  <a:schemeClr val="lt1"/>
                </a:solidFill>
                <a:latin typeface="Times New Roman"/>
                <a:ea typeface="Times New Roman"/>
                <a:cs typeface="Times New Roman"/>
                <a:sym typeface="Times New Roman"/>
              </a:rPr>
              <a:t> between 5-7 as it has the most amount of data. </a:t>
            </a:r>
            <a:endParaRPr sz="10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t/>
            </a:r>
            <a:endParaRPr sz="10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t/>
            </a:r>
            <a:endParaRPr sz="1000">
              <a:solidFill>
                <a:schemeClr val="lt1"/>
              </a:solidFill>
              <a:latin typeface="Times New Roman"/>
              <a:ea typeface="Times New Roman"/>
              <a:cs typeface="Times New Roman"/>
              <a:sym typeface="Times New Roman"/>
            </a:endParaRPr>
          </a:p>
        </p:txBody>
      </p:sp>
      <p:pic>
        <p:nvPicPr>
          <p:cNvPr id="244" name="Google Shape;244;p38"/>
          <p:cNvPicPr preferRelativeResize="0"/>
          <p:nvPr/>
        </p:nvPicPr>
        <p:blipFill>
          <a:blip r:embed="rId3">
            <a:alphaModFix/>
          </a:blip>
          <a:stretch>
            <a:fillRect/>
          </a:stretch>
        </p:blipFill>
        <p:spPr>
          <a:xfrm>
            <a:off x="774625" y="1320850"/>
            <a:ext cx="6156810" cy="3443251"/>
          </a:xfrm>
          <a:prstGeom prst="rect">
            <a:avLst/>
          </a:prstGeom>
          <a:noFill/>
          <a:ln cap="flat" cmpd="sng" w="19050">
            <a:solidFill>
              <a:srgbClr val="78909C"/>
            </a:solidFill>
            <a:prstDash val="solid"/>
            <a:round/>
            <a:headEnd len="sm" w="sm" type="none"/>
            <a:tailEnd len="sm" w="sm" type="none"/>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78909C"/>
        </a:solidFill>
      </p:bgPr>
    </p:bg>
    <p:spTree>
      <p:nvGrpSpPr>
        <p:cNvPr id="248" name="Shape 248"/>
        <p:cNvGrpSpPr/>
        <p:nvPr/>
      </p:nvGrpSpPr>
      <p:grpSpPr>
        <a:xfrm>
          <a:off x="0" y="0"/>
          <a:ext cx="0" cy="0"/>
          <a:chOff x="0" y="0"/>
          <a:chExt cx="0" cy="0"/>
        </a:xfrm>
      </p:grpSpPr>
      <p:sp>
        <p:nvSpPr>
          <p:cNvPr id="249" name="Google Shape;249;p39"/>
          <p:cNvSpPr txBox="1"/>
          <p:nvPr>
            <p:ph type="ctrTitle"/>
          </p:nvPr>
        </p:nvSpPr>
        <p:spPr>
          <a:xfrm>
            <a:off x="0" y="2347050"/>
            <a:ext cx="9144000" cy="449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SzPts val="990"/>
              <a:buNone/>
            </a:pPr>
            <a:r>
              <a:rPr lang="en" sz="2300">
                <a:latin typeface="Times New Roman"/>
                <a:ea typeface="Times New Roman"/>
                <a:cs typeface="Times New Roman"/>
                <a:sym typeface="Times New Roman"/>
              </a:rPr>
              <a:t>Conclusion</a:t>
            </a:r>
            <a:endParaRPr sz="2300">
              <a:latin typeface="Times New Roman"/>
              <a:ea typeface="Times New Roman"/>
              <a:cs typeface="Times New Roman"/>
              <a:sym typeface="Times New Roman"/>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4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 sz="2300">
                <a:solidFill>
                  <a:schemeClr val="lt1"/>
                </a:solidFill>
                <a:latin typeface="Times New Roman"/>
                <a:ea typeface="Times New Roman"/>
                <a:cs typeface="Times New Roman"/>
                <a:sym typeface="Times New Roman"/>
              </a:rPr>
              <a:t>Overall Takeaways</a:t>
            </a:r>
            <a:endParaRPr sz="2300">
              <a:solidFill>
                <a:schemeClr val="lt1"/>
              </a:solidFill>
              <a:latin typeface="Times New Roman"/>
              <a:ea typeface="Times New Roman"/>
              <a:cs typeface="Times New Roman"/>
              <a:sym typeface="Times New Roman"/>
            </a:endParaRPr>
          </a:p>
          <a:p>
            <a:pPr indent="0" lvl="0" marL="0" rtl="0" algn="ctr">
              <a:spcBef>
                <a:spcPts val="0"/>
              </a:spcBef>
              <a:spcAft>
                <a:spcPts val="0"/>
              </a:spcAft>
              <a:buSzPts val="990"/>
              <a:buNone/>
            </a:pPr>
            <a:r>
              <a:t/>
            </a:r>
            <a:endParaRPr sz="2300">
              <a:solidFill>
                <a:schemeClr val="lt1"/>
              </a:solidFill>
              <a:latin typeface="Times New Roman"/>
              <a:ea typeface="Times New Roman"/>
              <a:cs typeface="Times New Roman"/>
              <a:sym typeface="Times New Roman"/>
            </a:endParaRPr>
          </a:p>
          <a:p>
            <a:pPr indent="0" lvl="0" marL="0" rtl="0" algn="ctr">
              <a:spcBef>
                <a:spcPts val="0"/>
              </a:spcBef>
              <a:spcAft>
                <a:spcPts val="0"/>
              </a:spcAft>
              <a:buSzPts val="990"/>
              <a:buNone/>
            </a:pPr>
            <a:r>
              <a:t/>
            </a:r>
            <a:endParaRPr sz="2300">
              <a:solidFill>
                <a:schemeClr val="lt1"/>
              </a:solidFill>
              <a:latin typeface="Times New Roman"/>
              <a:ea typeface="Times New Roman"/>
              <a:cs typeface="Times New Roman"/>
              <a:sym typeface="Times New Roman"/>
            </a:endParaRPr>
          </a:p>
        </p:txBody>
      </p:sp>
      <p:sp>
        <p:nvSpPr>
          <p:cNvPr id="255" name="Google Shape;255;p40"/>
          <p:cNvSpPr txBox="1"/>
          <p:nvPr>
            <p:ph idx="1" type="body"/>
          </p:nvPr>
        </p:nvSpPr>
        <p:spPr>
          <a:xfrm>
            <a:off x="167500" y="1000075"/>
            <a:ext cx="1718400" cy="3615300"/>
          </a:xfrm>
          <a:prstGeom prst="rect">
            <a:avLst/>
          </a:prstGeom>
          <a:solidFill>
            <a:srgbClr val="D0E0E3"/>
          </a:solidFill>
          <a:ln cap="flat" cmpd="sng" w="19050">
            <a:solidFill>
              <a:srgbClr val="37415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chemeClr val="lt1"/>
                </a:solidFill>
                <a:latin typeface="Times New Roman"/>
                <a:ea typeface="Times New Roman"/>
                <a:cs typeface="Times New Roman"/>
                <a:sym typeface="Times New Roman"/>
              </a:rPr>
              <a:t>Question 1</a:t>
            </a:r>
            <a:endParaRPr sz="360">
              <a:solidFill>
                <a:schemeClr val="lt1"/>
              </a:solidFill>
              <a:latin typeface="Times New Roman"/>
              <a:ea typeface="Times New Roman"/>
              <a:cs typeface="Times New Roman"/>
              <a:sym typeface="Times New Roman"/>
            </a:endParaRPr>
          </a:p>
          <a:p>
            <a:pPr indent="0" lvl="0" marL="0" rtl="0" algn="l">
              <a:lnSpc>
                <a:spcPct val="105000"/>
              </a:lnSpc>
              <a:spcBef>
                <a:spcPts val="0"/>
              </a:spcBef>
              <a:spcAft>
                <a:spcPts val="0"/>
              </a:spcAft>
              <a:buSzPts val="770"/>
              <a:buNone/>
            </a:pPr>
            <a:r>
              <a:rPr lang="en" sz="1160">
                <a:solidFill>
                  <a:schemeClr val="lt1"/>
                </a:solidFill>
                <a:latin typeface="Times New Roman"/>
                <a:ea typeface="Times New Roman"/>
                <a:cs typeface="Times New Roman"/>
                <a:sym typeface="Times New Roman"/>
              </a:rPr>
              <a:t>Were able to get the multiple linear regression models for finding both popularity and rating. The rating MLR had a better R</a:t>
            </a:r>
            <a:r>
              <a:rPr baseline="30000" lang="en" sz="1160">
                <a:solidFill>
                  <a:schemeClr val="lt1"/>
                </a:solidFill>
                <a:latin typeface="Times New Roman"/>
                <a:ea typeface="Times New Roman"/>
                <a:cs typeface="Times New Roman"/>
                <a:sym typeface="Times New Roman"/>
              </a:rPr>
              <a:t>2</a:t>
            </a:r>
            <a:r>
              <a:rPr lang="en" sz="1160">
                <a:solidFill>
                  <a:schemeClr val="lt1"/>
                </a:solidFill>
                <a:latin typeface="Times New Roman"/>
                <a:ea typeface="Times New Roman"/>
                <a:cs typeface="Times New Roman"/>
                <a:sym typeface="Times New Roman"/>
              </a:rPr>
              <a:t> score over 90. </a:t>
            </a:r>
            <a:endParaRPr sz="1160">
              <a:solidFill>
                <a:schemeClr val="lt1"/>
              </a:solidFill>
              <a:latin typeface="Times New Roman"/>
              <a:ea typeface="Times New Roman"/>
              <a:cs typeface="Times New Roman"/>
              <a:sym typeface="Times New Roman"/>
            </a:endParaRPr>
          </a:p>
          <a:p>
            <a:pPr indent="0" lvl="0" marL="0" rtl="0" algn="l">
              <a:lnSpc>
                <a:spcPct val="105000"/>
              </a:lnSpc>
              <a:spcBef>
                <a:spcPts val="0"/>
              </a:spcBef>
              <a:spcAft>
                <a:spcPts val="0"/>
              </a:spcAft>
              <a:buSzPts val="770"/>
              <a:buNone/>
            </a:pPr>
            <a:r>
              <a:t/>
            </a:r>
            <a:endParaRPr sz="1160">
              <a:solidFill>
                <a:schemeClr val="lt1"/>
              </a:solidFill>
              <a:latin typeface="Times New Roman"/>
              <a:ea typeface="Times New Roman"/>
              <a:cs typeface="Times New Roman"/>
              <a:sym typeface="Times New Roman"/>
            </a:endParaRPr>
          </a:p>
          <a:p>
            <a:pPr indent="0" lvl="0" marL="0" rtl="0" algn="l">
              <a:lnSpc>
                <a:spcPct val="105000"/>
              </a:lnSpc>
              <a:spcBef>
                <a:spcPts val="0"/>
              </a:spcBef>
              <a:spcAft>
                <a:spcPts val="0"/>
              </a:spcAft>
              <a:buSzPts val="770"/>
              <a:buNone/>
            </a:pPr>
            <a:r>
              <a:rPr lang="en" sz="1160">
                <a:solidFill>
                  <a:schemeClr val="lt1"/>
                </a:solidFill>
                <a:latin typeface="Times New Roman"/>
                <a:ea typeface="Times New Roman"/>
                <a:cs typeface="Times New Roman"/>
                <a:sym typeface="Times New Roman"/>
              </a:rPr>
              <a:t>Were also able to identify correlations between different columns. Vote count and revenue had high correlation in both models. </a:t>
            </a:r>
            <a:endParaRPr sz="1160">
              <a:solidFill>
                <a:schemeClr val="lt1"/>
              </a:solidFill>
              <a:latin typeface="Times New Roman"/>
              <a:ea typeface="Times New Roman"/>
              <a:cs typeface="Times New Roman"/>
              <a:sym typeface="Times New Roman"/>
            </a:endParaRPr>
          </a:p>
        </p:txBody>
      </p:sp>
      <p:sp>
        <p:nvSpPr>
          <p:cNvPr id="256" name="Google Shape;256;p40"/>
          <p:cNvSpPr txBox="1"/>
          <p:nvPr>
            <p:ph idx="1" type="body"/>
          </p:nvPr>
        </p:nvSpPr>
        <p:spPr>
          <a:xfrm>
            <a:off x="1940150" y="1000075"/>
            <a:ext cx="1718400" cy="3615300"/>
          </a:xfrm>
          <a:prstGeom prst="rect">
            <a:avLst/>
          </a:prstGeom>
          <a:solidFill>
            <a:srgbClr val="D0E0E3"/>
          </a:solidFill>
          <a:ln cap="flat" cmpd="sng" w="19050">
            <a:solidFill>
              <a:srgbClr val="374151"/>
            </a:solidFill>
            <a:prstDash val="solid"/>
            <a:round/>
            <a:headEnd len="sm" w="sm" type="none"/>
            <a:tailEnd len="sm" w="sm" type="none"/>
          </a:ln>
        </p:spPr>
        <p:txBody>
          <a:bodyPr anchorCtr="0" anchor="t" bIns="91425" lIns="91425" spcFirstLastPara="1" rIns="91425" wrap="square" tIns="91425">
            <a:normAutofit fontScale="62500"/>
          </a:bodyPr>
          <a:lstStyle/>
          <a:p>
            <a:pPr indent="0" lvl="0" marL="0" rtl="0" algn="l">
              <a:spcBef>
                <a:spcPts val="0"/>
              </a:spcBef>
              <a:spcAft>
                <a:spcPts val="0"/>
              </a:spcAft>
              <a:buNone/>
            </a:pPr>
            <a:r>
              <a:rPr b="1" lang="en">
                <a:solidFill>
                  <a:schemeClr val="lt1"/>
                </a:solidFill>
                <a:latin typeface="Times New Roman"/>
                <a:ea typeface="Times New Roman"/>
                <a:cs typeface="Times New Roman"/>
                <a:sym typeface="Times New Roman"/>
              </a:rPr>
              <a:t>Question 2</a:t>
            </a:r>
            <a:endParaRPr b="1">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rPr lang="en">
                <a:solidFill>
                  <a:schemeClr val="lt1"/>
                </a:solidFill>
                <a:latin typeface="Times New Roman"/>
                <a:ea typeface="Times New Roman"/>
                <a:cs typeface="Times New Roman"/>
                <a:sym typeface="Times New Roman"/>
              </a:rPr>
              <a:t>Were able to identify timeless genres such as drama and comedy.</a:t>
            </a:r>
            <a:endParaRPr>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rPr lang="en">
                <a:solidFill>
                  <a:schemeClr val="lt1"/>
                </a:solidFill>
                <a:latin typeface="Times New Roman"/>
                <a:ea typeface="Times New Roman"/>
                <a:cs typeface="Times New Roman"/>
                <a:sym typeface="Times New Roman"/>
              </a:rPr>
              <a:t>Popularity is more representative of present day mood than ratings.</a:t>
            </a:r>
            <a:endParaRPr>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t/>
            </a:r>
            <a:endParaRPr>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rPr lang="en">
                <a:solidFill>
                  <a:schemeClr val="lt1"/>
                </a:solidFill>
                <a:latin typeface="Times New Roman"/>
                <a:ea typeface="Times New Roman"/>
                <a:cs typeface="Times New Roman"/>
                <a:sym typeface="Times New Roman"/>
              </a:rPr>
              <a:t>More “serious” genres tends to perform better in ratings, possibly due to ratings measuring how well movies are made and do not take general interest into account while popularity does.</a:t>
            </a:r>
            <a:endParaRPr>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t/>
            </a:r>
            <a:endParaRPr>
              <a:solidFill>
                <a:schemeClr val="lt1"/>
              </a:solidFill>
              <a:latin typeface="Times New Roman"/>
              <a:ea typeface="Times New Roman"/>
              <a:cs typeface="Times New Roman"/>
              <a:sym typeface="Times New Roman"/>
            </a:endParaRPr>
          </a:p>
        </p:txBody>
      </p:sp>
      <p:sp>
        <p:nvSpPr>
          <p:cNvPr id="257" name="Google Shape;257;p40"/>
          <p:cNvSpPr txBox="1"/>
          <p:nvPr>
            <p:ph idx="1" type="body"/>
          </p:nvPr>
        </p:nvSpPr>
        <p:spPr>
          <a:xfrm>
            <a:off x="3712800" y="1000075"/>
            <a:ext cx="1718400" cy="3615300"/>
          </a:xfrm>
          <a:prstGeom prst="rect">
            <a:avLst/>
          </a:prstGeom>
          <a:solidFill>
            <a:srgbClr val="D0E0E3"/>
          </a:solidFill>
          <a:ln cap="flat" cmpd="sng" w="19050">
            <a:solidFill>
              <a:srgbClr val="374151"/>
            </a:solidFill>
            <a:prstDash val="solid"/>
            <a:round/>
            <a:headEnd len="sm" w="sm" type="none"/>
            <a:tailEnd len="sm" w="sm" type="none"/>
          </a:ln>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b="1" lang="en" sz="1100">
                <a:solidFill>
                  <a:schemeClr val="lt1"/>
                </a:solidFill>
                <a:latin typeface="Times New Roman"/>
                <a:ea typeface="Times New Roman"/>
                <a:cs typeface="Times New Roman"/>
                <a:sym typeface="Times New Roman"/>
              </a:rPr>
              <a:t>Question 3</a:t>
            </a:r>
            <a:endParaRPr b="1" sz="1100">
              <a:solidFill>
                <a:schemeClr val="lt1"/>
              </a:solidFill>
              <a:latin typeface="Times New Roman"/>
              <a:ea typeface="Times New Roman"/>
              <a:cs typeface="Times New Roman"/>
              <a:sym typeface="Times New Roman"/>
            </a:endParaRPr>
          </a:p>
          <a:p>
            <a:pPr indent="0" lvl="0" marL="0" rtl="0" algn="l">
              <a:lnSpc>
                <a:spcPct val="100000"/>
              </a:lnSpc>
              <a:spcBef>
                <a:spcPts val="0"/>
              </a:spcBef>
              <a:spcAft>
                <a:spcPts val="0"/>
              </a:spcAft>
              <a:buNone/>
            </a:pPr>
            <a:r>
              <a:rPr lang="en" sz="1100">
                <a:solidFill>
                  <a:schemeClr val="lt1"/>
                </a:solidFill>
                <a:latin typeface="Times New Roman"/>
                <a:ea typeface="Times New Roman"/>
                <a:cs typeface="Times New Roman"/>
                <a:sym typeface="Times New Roman"/>
              </a:rPr>
              <a:t>It was possible to determine the top ten languages used in the film industry based on revenue. </a:t>
            </a:r>
            <a:endParaRPr sz="1100">
              <a:solidFill>
                <a:schemeClr val="lt1"/>
              </a:solidFill>
              <a:latin typeface="Times New Roman"/>
              <a:ea typeface="Times New Roman"/>
              <a:cs typeface="Times New Roman"/>
              <a:sym typeface="Times New Roman"/>
            </a:endParaRPr>
          </a:p>
          <a:p>
            <a:pPr indent="0" lvl="0" marL="0" rtl="0" algn="l">
              <a:lnSpc>
                <a:spcPct val="100000"/>
              </a:lnSpc>
              <a:spcBef>
                <a:spcPts val="0"/>
              </a:spcBef>
              <a:spcAft>
                <a:spcPts val="0"/>
              </a:spcAft>
              <a:buNone/>
            </a:pPr>
            <a:r>
              <a:rPr lang="en" sz="1100">
                <a:solidFill>
                  <a:schemeClr val="lt1"/>
                </a:solidFill>
                <a:latin typeface="Times New Roman"/>
                <a:ea typeface="Times New Roman"/>
                <a:cs typeface="Times New Roman"/>
                <a:sym typeface="Times New Roman"/>
              </a:rPr>
              <a:t>Sought out the most popular genres for those languages. </a:t>
            </a:r>
            <a:endParaRPr sz="1100">
              <a:solidFill>
                <a:schemeClr val="lt1"/>
              </a:solidFill>
              <a:latin typeface="Times New Roman"/>
              <a:ea typeface="Times New Roman"/>
              <a:cs typeface="Times New Roman"/>
              <a:sym typeface="Times New Roman"/>
            </a:endParaRPr>
          </a:p>
          <a:p>
            <a:pPr indent="0" lvl="0" marL="0" rtl="0" algn="l">
              <a:spcBef>
                <a:spcPts val="0"/>
              </a:spcBef>
              <a:spcAft>
                <a:spcPts val="1200"/>
              </a:spcAft>
              <a:buNone/>
            </a:pPr>
            <a:r>
              <a:t/>
            </a:r>
            <a:endParaRPr sz="1100">
              <a:solidFill>
                <a:schemeClr val="lt1"/>
              </a:solidFill>
              <a:latin typeface="Times New Roman"/>
              <a:ea typeface="Times New Roman"/>
              <a:cs typeface="Times New Roman"/>
              <a:sym typeface="Times New Roman"/>
            </a:endParaRPr>
          </a:p>
        </p:txBody>
      </p:sp>
      <p:sp>
        <p:nvSpPr>
          <p:cNvPr id="258" name="Google Shape;258;p40"/>
          <p:cNvSpPr txBox="1"/>
          <p:nvPr>
            <p:ph idx="1" type="body"/>
          </p:nvPr>
        </p:nvSpPr>
        <p:spPr>
          <a:xfrm>
            <a:off x="5485450" y="1000075"/>
            <a:ext cx="1718400" cy="3615300"/>
          </a:xfrm>
          <a:prstGeom prst="rect">
            <a:avLst/>
          </a:prstGeom>
          <a:solidFill>
            <a:srgbClr val="D0E0E3"/>
          </a:solidFill>
          <a:ln cap="flat" cmpd="sng" w="19050">
            <a:solidFill>
              <a:srgbClr val="374151"/>
            </a:solidFill>
            <a:prstDash val="solid"/>
            <a:round/>
            <a:headEnd len="sm" w="sm" type="none"/>
            <a:tailEnd len="sm" w="sm" type="none"/>
          </a:ln>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b="1" lang="en" sz="1100">
                <a:solidFill>
                  <a:schemeClr val="lt1"/>
                </a:solidFill>
                <a:latin typeface="Times New Roman"/>
                <a:ea typeface="Times New Roman"/>
                <a:cs typeface="Times New Roman"/>
                <a:sym typeface="Times New Roman"/>
              </a:rPr>
              <a:t>Q</a:t>
            </a:r>
            <a:r>
              <a:rPr b="1" lang="en" sz="1100">
                <a:solidFill>
                  <a:schemeClr val="lt1"/>
                </a:solidFill>
                <a:latin typeface="Times New Roman"/>
                <a:ea typeface="Times New Roman"/>
                <a:cs typeface="Times New Roman"/>
                <a:sym typeface="Times New Roman"/>
              </a:rPr>
              <a:t>uestion 4</a:t>
            </a:r>
            <a:endParaRPr b="1" sz="1100">
              <a:solidFill>
                <a:schemeClr val="lt1"/>
              </a:solidFill>
              <a:latin typeface="Times New Roman"/>
              <a:ea typeface="Times New Roman"/>
              <a:cs typeface="Times New Roman"/>
              <a:sym typeface="Times New Roman"/>
            </a:endParaRPr>
          </a:p>
          <a:p>
            <a:pPr indent="0" lvl="0" marL="0" rtl="0" algn="l">
              <a:lnSpc>
                <a:spcPct val="100000"/>
              </a:lnSpc>
              <a:spcBef>
                <a:spcPts val="0"/>
              </a:spcBef>
              <a:spcAft>
                <a:spcPts val="0"/>
              </a:spcAft>
              <a:buNone/>
            </a:pPr>
            <a:r>
              <a:rPr lang="en" sz="1100">
                <a:solidFill>
                  <a:schemeClr val="lt1"/>
                </a:solidFill>
                <a:latin typeface="Times New Roman"/>
                <a:ea typeface="Times New Roman"/>
                <a:cs typeface="Times New Roman"/>
                <a:sym typeface="Times New Roman"/>
              </a:rPr>
              <a:t>Despite a decline in the severity of male dominance within the industry, nearly every angle indicates that the Movie industry has not improved for women over time. </a:t>
            </a:r>
            <a:endParaRPr sz="1100">
              <a:solidFill>
                <a:schemeClr val="lt1"/>
              </a:solidFill>
              <a:latin typeface="Times New Roman"/>
              <a:ea typeface="Times New Roman"/>
              <a:cs typeface="Times New Roman"/>
              <a:sym typeface="Times New Roman"/>
            </a:endParaRPr>
          </a:p>
          <a:p>
            <a:pPr indent="0" lvl="0" marL="0" rtl="0" algn="l">
              <a:lnSpc>
                <a:spcPct val="100000"/>
              </a:lnSpc>
              <a:spcBef>
                <a:spcPts val="0"/>
              </a:spcBef>
              <a:spcAft>
                <a:spcPts val="0"/>
              </a:spcAft>
              <a:buNone/>
            </a:pPr>
            <a:r>
              <a:t/>
            </a:r>
            <a:endParaRPr sz="1100">
              <a:solidFill>
                <a:schemeClr val="lt1"/>
              </a:solidFill>
              <a:latin typeface="Times New Roman"/>
              <a:ea typeface="Times New Roman"/>
              <a:cs typeface="Times New Roman"/>
              <a:sym typeface="Times New Roman"/>
            </a:endParaRPr>
          </a:p>
          <a:p>
            <a:pPr indent="0" lvl="0" marL="0" rtl="0" algn="l">
              <a:lnSpc>
                <a:spcPct val="100000"/>
              </a:lnSpc>
              <a:spcBef>
                <a:spcPts val="0"/>
              </a:spcBef>
              <a:spcAft>
                <a:spcPts val="0"/>
              </a:spcAft>
              <a:buNone/>
            </a:pPr>
            <a:r>
              <a:rPr lang="en" sz="1100">
                <a:solidFill>
                  <a:schemeClr val="lt1"/>
                </a:solidFill>
                <a:latin typeface="Times New Roman"/>
                <a:ea typeface="Times New Roman"/>
                <a:cs typeface="Times New Roman"/>
                <a:sym typeface="Times New Roman"/>
              </a:rPr>
              <a:t>Ratings + Popularity are impacted by the Male to Female ratio. </a:t>
            </a:r>
            <a:endParaRPr sz="1100">
              <a:solidFill>
                <a:schemeClr val="lt1"/>
              </a:solidFill>
              <a:latin typeface="Times New Roman"/>
              <a:ea typeface="Times New Roman"/>
              <a:cs typeface="Times New Roman"/>
              <a:sym typeface="Times New Roman"/>
            </a:endParaRPr>
          </a:p>
          <a:p>
            <a:pPr indent="0" lvl="0" marL="0" rtl="0" algn="l">
              <a:lnSpc>
                <a:spcPct val="100000"/>
              </a:lnSpc>
              <a:spcBef>
                <a:spcPts val="0"/>
              </a:spcBef>
              <a:spcAft>
                <a:spcPts val="0"/>
              </a:spcAft>
              <a:buNone/>
            </a:pPr>
            <a:r>
              <a:t/>
            </a:r>
            <a:endParaRPr sz="1100">
              <a:solidFill>
                <a:schemeClr val="lt1"/>
              </a:solidFill>
              <a:latin typeface="Times New Roman"/>
              <a:ea typeface="Times New Roman"/>
              <a:cs typeface="Times New Roman"/>
              <a:sym typeface="Times New Roman"/>
            </a:endParaRPr>
          </a:p>
        </p:txBody>
      </p:sp>
      <p:sp>
        <p:nvSpPr>
          <p:cNvPr id="259" name="Google Shape;259;p40"/>
          <p:cNvSpPr txBox="1"/>
          <p:nvPr>
            <p:ph idx="1" type="body"/>
          </p:nvPr>
        </p:nvSpPr>
        <p:spPr>
          <a:xfrm>
            <a:off x="7258100" y="1000075"/>
            <a:ext cx="1718400" cy="3615300"/>
          </a:xfrm>
          <a:prstGeom prst="rect">
            <a:avLst/>
          </a:prstGeom>
          <a:solidFill>
            <a:srgbClr val="D0E0E3"/>
          </a:solidFill>
          <a:ln cap="flat" cmpd="sng" w="19050">
            <a:solidFill>
              <a:srgbClr val="374151"/>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1100">
                <a:solidFill>
                  <a:schemeClr val="lt1"/>
                </a:solidFill>
                <a:latin typeface="Times New Roman"/>
                <a:ea typeface="Times New Roman"/>
                <a:cs typeface="Times New Roman"/>
                <a:sym typeface="Times New Roman"/>
              </a:rPr>
              <a:t>Question 5</a:t>
            </a:r>
            <a:endParaRPr b="1" sz="1100">
              <a:solidFill>
                <a:schemeClr val="lt1"/>
              </a:solidFill>
              <a:latin typeface="Times New Roman"/>
              <a:ea typeface="Times New Roman"/>
              <a:cs typeface="Times New Roman"/>
              <a:sym typeface="Times New Roman"/>
            </a:endParaRPr>
          </a:p>
          <a:p>
            <a:pPr indent="0" lvl="0" marL="0" rtl="0" algn="l">
              <a:lnSpc>
                <a:spcPct val="100000"/>
              </a:lnSpc>
              <a:spcBef>
                <a:spcPts val="0"/>
              </a:spcBef>
              <a:spcAft>
                <a:spcPts val="0"/>
              </a:spcAft>
              <a:buNone/>
            </a:pPr>
            <a:r>
              <a:rPr lang="en" sz="1100">
                <a:solidFill>
                  <a:schemeClr val="lt1"/>
                </a:solidFill>
                <a:latin typeface="Times New Roman"/>
                <a:ea typeface="Times New Roman"/>
                <a:cs typeface="Times New Roman"/>
                <a:sym typeface="Times New Roman"/>
              </a:rPr>
              <a:t>Some of the more timeless genres have had a change in theme but still remain the top rated which speaks to the power of genre</a:t>
            </a:r>
            <a:endParaRPr sz="1100">
              <a:solidFill>
                <a:schemeClr val="lt1"/>
              </a:solidFill>
              <a:latin typeface="Times New Roman"/>
              <a:ea typeface="Times New Roman"/>
              <a:cs typeface="Times New Roman"/>
              <a:sym typeface="Times New Roman"/>
            </a:endParaRPr>
          </a:p>
          <a:p>
            <a:pPr indent="0" lvl="0" marL="0" rtl="0" algn="l">
              <a:lnSpc>
                <a:spcPct val="100000"/>
              </a:lnSpc>
              <a:spcBef>
                <a:spcPts val="0"/>
              </a:spcBef>
              <a:spcAft>
                <a:spcPts val="0"/>
              </a:spcAft>
              <a:buNone/>
            </a:pPr>
            <a:r>
              <a:t/>
            </a:r>
            <a:endParaRPr sz="1100">
              <a:solidFill>
                <a:schemeClr val="lt1"/>
              </a:solidFill>
              <a:latin typeface="Times New Roman"/>
              <a:ea typeface="Times New Roman"/>
              <a:cs typeface="Times New Roman"/>
              <a:sym typeface="Times New Roman"/>
            </a:endParaRPr>
          </a:p>
          <a:p>
            <a:pPr indent="0" lvl="0" marL="0" rtl="0" algn="l">
              <a:lnSpc>
                <a:spcPct val="100000"/>
              </a:lnSpc>
              <a:spcBef>
                <a:spcPts val="0"/>
              </a:spcBef>
              <a:spcAft>
                <a:spcPts val="0"/>
              </a:spcAft>
              <a:buNone/>
            </a:pPr>
            <a:r>
              <a:rPr lang="en" sz="1100">
                <a:solidFill>
                  <a:schemeClr val="lt1"/>
                </a:solidFill>
                <a:latin typeface="Times New Roman"/>
                <a:ea typeface="Times New Roman"/>
                <a:cs typeface="Times New Roman"/>
                <a:sym typeface="Times New Roman"/>
              </a:rPr>
              <a:t>Genres lik</a:t>
            </a:r>
            <a:r>
              <a:rPr lang="en" sz="1100">
                <a:solidFill>
                  <a:schemeClr val="lt1"/>
                </a:solidFill>
                <a:latin typeface="Times New Roman"/>
                <a:ea typeface="Times New Roman"/>
                <a:cs typeface="Times New Roman"/>
                <a:sym typeface="Times New Roman"/>
              </a:rPr>
              <a:t>e </a:t>
            </a:r>
            <a:r>
              <a:rPr lang="en" sz="1100">
                <a:solidFill>
                  <a:schemeClr val="lt1"/>
                </a:solidFill>
                <a:latin typeface="Times New Roman"/>
                <a:ea typeface="Times New Roman"/>
                <a:cs typeface="Times New Roman"/>
                <a:sym typeface="Times New Roman"/>
              </a:rPr>
              <a:t>Western have deviated from its traditional form over time. </a:t>
            </a:r>
            <a:endParaRPr sz="1100">
              <a:solidFill>
                <a:schemeClr val="lt1"/>
              </a:solidFill>
              <a:latin typeface="Times New Roman"/>
              <a:ea typeface="Times New Roman"/>
              <a:cs typeface="Times New Roman"/>
              <a:sym typeface="Times New Roman"/>
            </a:endParaRPr>
          </a:p>
          <a:p>
            <a:pPr indent="0" lvl="0" marL="0" rtl="0" algn="l">
              <a:lnSpc>
                <a:spcPct val="100000"/>
              </a:lnSpc>
              <a:spcBef>
                <a:spcPts val="0"/>
              </a:spcBef>
              <a:spcAft>
                <a:spcPts val="0"/>
              </a:spcAft>
              <a:buNone/>
            </a:pPr>
            <a:r>
              <a:t/>
            </a:r>
            <a:endParaRPr sz="1100">
              <a:solidFill>
                <a:schemeClr val="lt1"/>
              </a:solidFill>
              <a:latin typeface="Times New Roman"/>
              <a:ea typeface="Times New Roman"/>
              <a:cs typeface="Times New Roman"/>
              <a:sym typeface="Times New Roman"/>
            </a:endParaRPr>
          </a:p>
          <a:p>
            <a:pPr indent="0" lvl="0" marL="0" rtl="0" algn="l">
              <a:lnSpc>
                <a:spcPct val="100000"/>
              </a:lnSpc>
              <a:spcBef>
                <a:spcPts val="0"/>
              </a:spcBef>
              <a:spcAft>
                <a:spcPts val="0"/>
              </a:spcAft>
              <a:buNone/>
            </a:pPr>
            <a:r>
              <a:rPr lang="en" sz="1100">
                <a:solidFill>
                  <a:schemeClr val="lt1"/>
                </a:solidFill>
                <a:latin typeface="Times New Roman"/>
                <a:ea typeface="Times New Roman"/>
                <a:cs typeface="Times New Roman"/>
                <a:sym typeface="Times New Roman"/>
              </a:rPr>
              <a:t>Romance is the only genre to include “woman/ women/girl” over time. </a:t>
            </a:r>
            <a:endParaRPr sz="1100">
              <a:solidFill>
                <a:schemeClr val="lt1"/>
              </a:solidFill>
              <a:latin typeface="Times New Roman"/>
              <a:ea typeface="Times New Roman"/>
              <a:cs typeface="Times New Roman"/>
              <a:sym typeface="Times New Roman"/>
            </a:endParaRPr>
          </a:p>
          <a:p>
            <a:pPr indent="0" lvl="0" marL="0" rtl="0" algn="l">
              <a:lnSpc>
                <a:spcPct val="100000"/>
              </a:lnSpc>
              <a:spcBef>
                <a:spcPts val="0"/>
              </a:spcBef>
              <a:spcAft>
                <a:spcPts val="0"/>
              </a:spcAft>
              <a:buNone/>
            </a:pPr>
            <a:r>
              <a:t/>
            </a:r>
            <a:endParaRPr sz="1100">
              <a:solidFill>
                <a:schemeClr val="lt1"/>
              </a:solidFill>
              <a:latin typeface="Times New Roman"/>
              <a:ea typeface="Times New Roman"/>
              <a:cs typeface="Times New Roman"/>
              <a:sym typeface="Times New Roman"/>
            </a:endParaRPr>
          </a:p>
          <a:p>
            <a:pPr indent="0" lvl="0" marL="0" rtl="0" algn="l">
              <a:lnSpc>
                <a:spcPct val="100000"/>
              </a:lnSpc>
              <a:spcBef>
                <a:spcPts val="0"/>
              </a:spcBef>
              <a:spcAft>
                <a:spcPts val="0"/>
              </a:spcAft>
              <a:buNone/>
            </a:pPr>
            <a:r>
              <a:rPr lang="en" sz="1100">
                <a:solidFill>
                  <a:schemeClr val="lt1"/>
                </a:solidFill>
                <a:latin typeface="Times New Roman"/>
                <a:ea typeface="Times New Roman"/>
                <a:cs typeface="Times New Roman"/>
                <a:sym typeface="Times New Roman"/>
              </a:rPr>
              <a:t>Allows directors to understand what words to include in taglines for better popularity + ranking. </a:t>
            </a:r>
            <a:endParaRPr sz="1100">
              <a:solidFill>
                <a:schemeClr val="lt1"/>
              </a:solidFill>
              <a:latin typeface="Times New Roman"/>
              <a:ea typeface="Times New Roman"/>
              <a:cs typeface="Times New Roman"/>
              <a:sym typeface="Times New Roman"/>
            </a:endParaRPr>
          </a:p>
          <a:p>
            <a:pPr indent="0" lvl="0" marL="0" rtl="0" algn="l">
              <a:lnSpc>
                <a:spcPct val="100000"/>
              </a:lnSpc>
              <a:spcBef>
                <a:spcPts val="0"/>
              </a:spcBef>
              <a:spcAft>
                <a:spcPts val="0"/>
              </a:spcAft>
              <a:buNone/>
            </a:pPr>
            <a:r>
              <a:t/>
            </a:r>
            <a:endParaRPr sz="1100">
              <a:solidFill>
                <a:schemeClr val="lt1"/>
              </a:solidFill>
              <a:latin typeface="Times New Roman"/>
              <a:ea typeface="Times New Roman"/>
              <a:cs typeface="Times New Roman"/>
              <a:sym typeface="Times New Roman"/>
            </a:endParaRPr>
          </a:p>
        </p:txBody>
      </p:sp>
      <p:sp>
        <p:nvSpPr>
          <p:cNvPr id="260" name="Google Shape;260;p40"/>
          <p:cNvSpPr txBox="1"/>
          <p:nvPr/>
        </p:nvSpPr>
        <p:spPr>
          <a:xfrm>
            <a:off x="96200" y="4587400"/>
            <a:ext cx="1686900" cy="38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lt1"/>
                </a:solidFill>
                <a:latin typeface="Times New Roman"/>
                <a:ea typeface="Times New Roman"/>
                <a:cs typeface="Times New Roman"/>
                <a:sym typeface="Times New Roman"/>
              </a:rPr>
              <a:t>Completed by: Margaret</a:t>
            </a:r>
            <a:endParaRPr sz="800">
              <a:solidFill>
                <a:schemeClr val="lt1"/>
              </a:solidFill>
              <a:latin typeface="Times New Roman"/>
              <a:ea typeface="Times New Roman"/>
              <a:cs typeface="Times New Roman"/>
              <a:sym typeface="Times New Roman"/>
            </a:endParaRPr>
          </a:p>
        </p:txBody>
      </p:sp>
      <p:sp>
        <p:nvSpPr>
          <p:cNvPr id="261" name="Google Shape;261;p40"/>
          <p:cNvSpPr txBox="1"/>
          <p:nvPr/>
        </p:nvSpPr>
        <p:spPr>
          <a:xfrm>
            <a:off x="1868850" y="4587400"/>
            <a:ext cx="1686900" cy="38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lt1"/>
                </a:solidFill>
                <a:latin typeface="Times New Roman"/>
                <a:ea typeface="Times New Roman"/>
                <a:cs typeface="Times New Roman"/>
                <a:sym typeface="Times New Roman"/>
              </a:rPr>
              <a:t>Completed by: Nyi</a:t>
            </a:r>
            <a:endParaRPr sz="800">
              <a:solidFill>
                <a:schemeClr val="lt1"/>
              </a:solidFill>
              <a:latin typeface="Times New Roman"/>
              <a:ea typeface="Times New Roman"/>
              <a:cs typeface="Times New Roman"/>
              <a:sym typeface="Times New Roman"/>
            </a:endParaRPr>
          </a:p>
        </p:txBody>
      </p:sp>
      <p:sp>
        <p:nvSpPr>
          <p:cNvPr id="262" name="Google Shape;262;p40"/>
          <p:cNvSpPr txBox="1"/>
          <p:nvPr/>
        </p:nvSpPr>
        <p:spPr>
          <a:xfrm>
            <a:off x="3641500" y="4587400"/>
            <a:ext cx="1686900" cy="38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lt1"/>
                </a:solidFill>
                <a:latin typeface="Times New Roman"/>
                <a:ea typeface="Times New Roman"/>
                <a:cs typeface="Times New Roman"/>
                <a:sym typeface="Times New Roman"/>
              </a:rPr>
              <a:t>Completed by: Alka</a:t>
            </a:r>
            <a:endParaRPr sz="800">
              <a:solidFill>
                <a:schemeClr val="lt1"/>
              </a:solidFill>
              <a:latin typeface="Times New Roman"/>
              <a:ea typeface="Times New Roman"/>
              <a:cs typeface="Times New Roman"/>
              <a:sym typeface="Times New Roman"/>
            </a:endParaRPr>
          </a:p>
        </p:txBody>
      </p:sp>
      <p:sp>
        <p:nvSpPr>
          <p:cNvPr id="263" name="Google Shape;263;p40"/>
          <p:cNvSpPr txBox="1"/>
          <p:nvPr/>
        </p:nvSpPr>
        <p:spPr>
          <a:xfrm>
            <a:off x="5414150" y="4587400"/>
            <a:ext cx="1686900" cy="38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lt1"/>
                </a:solidFill>
                <a:latin typeface="Times New Roman"/>
                <a:ea typeface="Times New Roman"/>
                <a:cs typeface="Times New Roman"/>
                <a:sym typeface="Times New Roman"/>
              </a:rPr>
              <a:t>Completed by: Kiran</a:t>
            </a:r>
            <a:endParaRPr sz="800">
              <a:solidFill>
                <a:schemeClr val="lt1"/>
              </a:solidFill>
              <a:latin typeface="Times New Roman"/>
              <a:ea typeface="Times New Roman"/>
              <a:cs typeface="Times New Roman"/>
              <a:sym typeface="Times New Roman"/>
            </a:endParaRPr>
          </a:p>
        </p:txBody>
      </p:sp>
      <p:sp>
        <p:nvSpPr>
          <p:cNvPr id="264" name="Google Shape;264;p40"/>
          <p:cNvSpPr txBox="1"/>
          <p:nvPr/>
        </p:nvSpPr>
        <p:spPr>
          <a:xfrm>
            <a:off x="7186800" y="4587400"/>
            <a:ext cx="1686900" cy="38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lt1"/>
                </a:solidFill>
                <a:latin typeface="Times New Roman"/>
                <a:ea typeface="Times New Roman"/>
                <a:cs typeface="Times New Roman"/>
                <a:sym typeface="Times New Roman"/>
              </a:rPr>
              <a:t>Completed by: Kiran</a:t>
            </a:r>
            <a:endParaRPr sz="800">
              <a:solidFill>
                <a:schemeClr val="lt1"/>
              </a:solidFill>
              <a:latin typeface="Times New Roman"/>
              <a:ea typeface="Times New Roman"/>
              <a:cs typeface="Times New Roman"/>
              <a:sym typeface="Times New Roman"/>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41"/>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sz="2300">
                <a:solidFill>
                  <a:srgbClr val="000000"/>
                </a:solidFill>
                <a:latin typeface="Times New Roman"/>
                <a:ea typeface="Times New Roman"/>
                <a:cs typeface="Times New Roman"/>
                <a:sym typeface="Times New Roman"/>
              </a:rPr>
              <a:t>Further research/limitations</a:t>
            </a:r>
            <a:endParaRPr sz="2300">
              <a:solidFill>
                <a:srgbClr val="000000"/>
              </a:solidFill>
              <a:latin typeface="Times New Roman"/>
              <a:ea typeface="Times New Roman"/>
              <a:cs typeface="Times New Roman"/>
              <a:sym typeface="Times New Roman"/>
            </a:endParaRPr>
          </a:p>
        </p:txBody>
      </p:sp>
      <p:sp>
        <p:nvSpPr>
          <p:cNvPr id="270" name="Google Shape;270;p41"/>
          <p:cNvSpPr txBox="1"/>
          <p:nvPr>
            <p:ph idx="1" type="body"/>
          </p:nvPr>
        </p:nvSpPr>
        <p:spPr>
          <a:xfrm>
            <a:off x="311700" y="1152475"/>
            <a:ext cx="8520600" cy="3416400"/>
          </a:xfrm>
          <a:prstGeom prst="rect">
            <a:avLst/>
          </a:prstGeom>
          <a:solidFill>
            <a:srgbClr val="D0E0E3"/>
          </a:solidFill>
        </p:spPr>
        <p:txBody>
          <a:bodyPr anchorCtr="0" anchor="t" bIns="91425" lIns="91425" spcFirstLastPara="1" rIns="91425" wrap="square" tIns="91425">
            <a:normAutofit/>
          </a:bodyPr>
          <a:lstStyle/>
          <a:p>
            <a:pPr indent="-317500" lvl="0" marL="457200" rtl="0" algn="l">
              <a:spcBef>
                <a:spcPts val="0"/>
              </a:spcBef>
              <a:spcAft>
                <a:spcPts val="0"/>
              </a:spcAft>
              <a:buClr>
                <a:srgbClr val="31394D"/>
              </a:buClr>
              <a:buSzPts val="1400"/>
              <a:buFont typeface="Times New Roman"/>
              <a:buChar char="●"/>
            </a:pPr>
            <a:r>
              <a:rPr lang="en" sz="1400">
                <a:solidFill>
                  <a:srgbClr val="31394D"/>
                </a:solidFill>
                <a:latin typeface="Times New Roman"/>
                <a:ea typeface="Times New Roman"/>
                <a:cs typeface="Times New Roman"/>
                <a:sym typeface="Times New Roman"/>
              </a:rPr>
              <a:t>The count of movies per decade/year was not consistent which could have </a:t>
            </a:r>
            <a:r>
              <a:rPr lang="en" sz="1400">
                <a:solidFill>
                  <a:srgbClr val="31394D"/>
                </a:solidFill>
                <a:latin typeface="Times New Roman"/>
                <a:ea typeface="Times New Roman"/>
                <a:cs typeface="Times New Roman"/>
                <a:sym typeface="Times New Roman"/>
              </a:rPr>
              <a:t>altered</a:t>
            </a:r>
            <a:r>
              <a:rPr lang="en" sz="1400">
                <a:solidFill>
                  <a:srgbClr val="31394D"/>
                </a:solidFill>
                <a:latin typeface="Times New Roman"/>
                <a:ea typeface="Times New Roman"/>
                <a:cs typeface="Times New Roman"/>
                <a:sym typeface="Times New Roman"/>
              </a:rPr>
              <a:t> the results</a:t>
            </a:r>
            <a:endParaRPr sz="1400">
              <a:solidFill>
                <a:srgbClr val="31394D"/>
              </a:solidFill>
              <a:latin typeface="Times New Roman"/>
              <a:ea typeface="Times New Roman"/>
              <a:cs typeface="Times New Roman"/>
              <a:sym typeface="Times New Roman"/>
            </a:endParaRPr>
          </a:p>
          <a:p>
            <a:pPr indent="-317500" lvl="0" marL="457200" rtl="0" algn="l">
              <a:spcBef>
                <a:spcPts val="0"/>
              </a:spcBef>
              <a:spcAft>
                <a:spcPts val="0"/>
              </a:spcAft>
              <a:buClr>
                <a:srgbClr val="31394D"/>
              </a:buClr>
              <a:buSzPts val="1400"/>
              <a:buFont typeface="Times New Roman"/>
              <a:buChar char="●"/>
            </a:pPr>
            <a:r>
              <a:rPr lang="en" sz="1400">
                <a:solidFill>
                  <a:srgbClr val="31394D"/>
                </a:solidFill>
                <a:latin typeface="Times New Roman"/>
                <a:ea typeface="Times New Roman"/>
                <a:cs typeface="Times New Roman"/>
                <a:sym typeface="Times New Roman"/>
              </a:rPr>
              <a:t>Ratings and popularity scores are from </a:t>
            </a:r>
            <a:r>
              <a:rPr lang="en" sz="1400">
                <a:solidFill>
                  <a:srgbClr val="31394D"/>
                </a:solidFill>
                <a:latin typeface="Times New Roman"/>
                <a:ea typeface="Times New Roman"/>
                <a:cs typeface="Times New Roman"/>
                <a:sym typeface="Times New Roman"/>
              </a:rPr>
              <a:t>various points in time. This dilutes the opinions on older movies/genres with opinions from the “future”.</a:t>
            </a:r>
            <a:endParaRPr sz="1400">
              <a:solidFill>
                <a:srgbClr val="31394D"/>
              </a:solidFill>
              <a:latin typeface="Times New Roman"/>
              <a:ea typeface="Times New Roman"/>
              <a:cs typeface="Times New Roman"/>
              <a:sym typeface="Times New Roman"/>
            </a:endParaRPr>
          </a:p>
          <a:p>
            <a:pPr indent="-317500" lvl="0" marL="457200" rtl="0" algn="l">
              <a:spcBef>
                <a:spcPts val="0"/>
              </a:spcBef>
              <a:spcAft>
                <a:spcPts val="0"/>
              </a:spcAft>
              <a:buClr>
                <a:srgbClr val="31394D"/>
              </a:buClr>
              <a:buSzPts val="1400"/>
              <a:buFont typeface="Times New Roman"/>
              <a:buChar char="●"/>
            </a:pPr>
            <a:r>
              <a:rPr lang="en" sz="1400">
                <a:solidFill>
                  <a:srgbClr val="31394D"/>
                </a:solidFill>
                <a:latin typeface="Times New Roman"/>
                <a:ea typeface="Times New Roman"/>
                <a:cs typeface="Times New Roman"/>
                <a:sym typeface="Times New Roman"/>
              </a:rPr>
              <a:t>Identifying additional factors that are more representative of a movie’s success at the time of release. However, impossible to completely separate past from the future.</a:t>
            </a:r>
            <a:endParaRPr sz="1400">
              <a:solidFill>
                <a:srgbClr val="31394D"/>
              </a:solidFill>
              <a:latin typeface="Times New Roman"/>
              <a:ea typeface="Times New Roman"/>
              <a:cs typeface="Times New Roman"/>
              <a:sym typeface="Times New Roman"/>
            </a:endParaRPr>
          </a:p>
          <a:p>
            <a:pPr indent="-317500" lvl="0" marL="457200" rtl="0" algn="l">
              <a:spcBef>
                <a:spcPts val="0"/>
              </a:spcBef>
              <a:spcAft>
                <a:spcPts val="0"/>
              </a:spcAft>
              <a:buClr>
                <a:srgbClr val="31394D"/>
              </a:buClr>
              <a:buSzPts val="1400"/>
              <a:buFont typeface="Times New Roman"/>
              <a:buChar char="●"/>
            </a:pPr>
            <a:r>
              <a:rPr lang="en" sz="1400">
                <a:solidFill>
                  <a:srgbClr val="31394D"/>
                </a:solidFill>
                <a:latin typeface="Times New Roman"/>
                <a:ea typeface="Times New Roman"/>
                <a:cs typeface="Times New Roman"/>
                <a:sym typeface="Times New Roman"/>
              </a:rPr>
              <a:t>When it comes to equality in casting, it is important to also look at pronouns that are gender neutral. Ultimately this is something that we did not get to address. </a:t>
            </a:r>
            <a:endParaRPr sz="1400">
              <a:solidFill>
                <a:srgbClr val="31394D"/>
              </a:solidFill>
              <a:latin typeface="Times New Roman"/>
              <a:ea typeface="Times New Roman"/>
              <a:cs typeface="Times New Roman"/>
              <a:sym typeface="Times New Roman"/>
            </a:endParaRPr>
          </a:p>
          <a:p>
            <a:pPr indent="0" lvl="0" marL="457200" rtl="0" algn="l">
              <a:spcBef>
                <a:spcPts val="1200"/>
              </a:spcBef>
              <a:spcAft>
                <a:spcPts val="1200"/>
              </a:spcAft>
              <a:buNone/>
            </a:pPr>
            <a:r>
              <a:t/>
            </a:r>
            <a:endParaRPr sz="1400">
              <a:solidFill>
                <a:srgbClr val="31394D"/>
              </a:solidFill>
              <a:latin typeface="Times New Roman"/>
              <a:ea typeface="Times New Roman"/>
              <a:cs typeface="Times New Roman"/>
              <a:sym typeface="Times New Roman"/>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1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 sz="2620">
                <a:solidFill>
                  <a:schemeClr val="dk2"/>
                </a:solidFill>
                <a:latin typeface="Times New Roman"/>
                <a:ea typeface="Times New Roman"/>
                <a:cs typeface="Times New Roman"/>
                <a:sym typeface="Times New Roman"/>
              </a:rPr>
              <a:t>Project Outline</a:t>
            </a:r>
            <a:endParaRPr sz="2620">
              <a:solidFill>
                <a:schemeClr val="dk2"/>
              </a:solidFill>
              <a:latin typeface="Times New Roman"/>
              <a:ea typeface="Times New Roman"/>
              <a:cs typeface="Times New Roman"/>
              <a:sym typeface="Times New Roman"/>
            </a:endParaRPr>
          </a:p>
        </p:txBody>
      </p:sp>
      <p:sp>
        <p:nvSpPr>
          <p:cNvPr id="74" name="Google Shape;74;p15"/>
          <p:cNvSpPr txBox="1"/>
          <p:nvPr/>
        </p:nvSpPr>
        <p:spPr>
          <a:xfrm>
            <a:off x="676650" y="1628050"/>
            <a:ext cx="3707700" cy="529200"/>
          </a:xfrm>
          <a:prstGeom prst="rect">
            <a:avLst/>
          </a:prstGeom>
          <a:solidFill>
            <a:schemeClr val="accent3"/>
          </a:solidFill>
          <a:ln cap="flat" cmpd="sng" w="19050">
            <a:solidFill>
              <a:srgbClr val="31394D"/>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Times New Roman"/>
                <a:ea typeface="Times New Roman"/>
                <a:cs typeface="Times New Roman"/>
                <a:sym typeface="Times New Roman"/>
              </a:rPr>
              <a:t>What variables help predict movie ratings &amp; popularity? </a:t>
            </a:r>
            <a:endParaRPr sz="1200">
              <a:solidFill>
                <a:schemeClr val="dk1"/>
              </a:solidFill>
              <a:latin typeface="Times New Roman"/>
              <a:ea typeface="Times New Roman"/>
              <a:cs typeface="Times New Roman"/>
              <a:sym typeface="Times New Roman"/>
            </a:endParaRPr>
          </a:p>
        </p:txBody>
      </p:sp>
      <p:sp>
        <p:nvSpPr>
          <p:cNvPr id="75" name="Google Shape;75;p15"/>
          <p:cNvSpPr txBox="1"/>
          <p:nvPr/>
        </p:nvSpPr>
        <p:spPr>
          <a:xfrm>
            <a:off x="676650" y="2146025"/>
            <a:ext cx="3707700" cy="498900"/>
          </a:xfrm>
          <a:prstGeom prst="rect">
            <a:avLst/>
          </a:prstGeom>
          <a:solidFill>
            <a:schemeClr val="accent3"/>
          </a:solidFill>
          <a:ln cap="flat" cmpd="sng" w="19050">
            <a:solidFill>
              <a:srgbClr val="31394D"/>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Times New Roman"/>
                <a:ea typeface="Times New Roman"/>
                <a:cs typeface="Times New Roman"/>
                <a:sym typeface="Times New Roman"/>
              </a:rPr>
              <a:t>How do genres trends change over time with respect to rating and popularity scores?</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1200">
                <a:solidFill>
                  <a:schemeClr val="dk1"/>
                </a:solidFill>
                <a:latin typeface="Times New Roman"/>
                <a:ea typeface="Times New Roman"/>
                <a:cs typeface="Times New Roman"/>
                <a:sym typeface="Times New Roman"/>
              </a:rPr>
              <a:t>genres over time? </a:t>
            </a:r>
            <a:endParaRPr sz="1200">
              <a:solidFill>
                <a:schemeClr val="dk1"/>
              </a:solidFill>
              <a:latin typeface="Times New Roman"/>
              <a:ea typeface="Times New Roman"/>
              <a:cs typeface="Times New Roman"/>
              <a:sym typeface="Times New Roman"/>
            </a:endParaRPr>
          </a:p>
        </p:txBody>
      </p:sp>
      <p:sp>
        <p:nvSpPr>
          <p:cNvPr id="76" name="Google Shape;76;p15"/>
          <p:cNvSpPr txBox="1"/>
          <p:nvPr/>
        </p:nvSpPr>
        <p:spPr>
          <a:xfrm>
            <a:off x="4644325" y="1628050"/>
            <a:ext cx="3790500" cy="681300"/>
          </a:xfrm>
          <a:prstGeom prst="rect">
            <a:avLst/>
          </a:prstGeom>
          <a:solidFill>
            <a:schemeClr val="accent3"/>
          </a:solidFill>
          <a:ln cap="flat" cmpd="sng" w="19050">
            <a:solidFill>
              <a:srgbClr val="31394D"/>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Times New Roman"/>
                <a:ea typeface="Times New Roman"/>
                <a:cs typeface="Times New Roman"/>
                <a:sym typeface="Times New Roman"/>
              </a:rPr>
              <a:t>How does casting impact ratings and popularity? Has casting changed over time to represent a more inclusive society? </a:t>
            </a:r>
            <a:endParaRPr sz="1200">
              <a:solidFill>
                <a:schemeClr val="dk1"/>
              </a:solidFill>
              <a:latin typeface="Times New Roman"/>
              <a:ea typeface="Times New Roman"/>
              <a:cs typeface="Times New Roman"/>
              <a:sym typeface="Times New Roman"/>
            </a:endParaRPr>
          </a:p>
        </p:txBody>
      </p:sp>
      <p:sp>
        <p:nvSpPr>
          <p:cNvPr id="77" name="Google Shape;77;p15"/>
          <p:cNvSpPr txBox="1"/>
          <p:nvPr/>
        </p:nvSpPr>
        <p:spPr>
          <a:xfrm>
            <a:off x="4644325" y="2309350"/>
            <a:ext cx="3790500" cy="850500"/>
          </a:xfrm>
          <a:prstGeom prst="rect">
            <a:avLst/>
          </a:prstGeom>
          <a:solidFill>
            <a:schemeClr val="accent3"/>
          </a:solidFill>
          <a:ln cap="flat" cmpd="sng" w="19050">
            <a:solidFill>
              <a:srgbClr val="31394D"/>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Times New Roman"/>
                <a:ea typeface="Times New Roman"/>
                <a:cs typeface="Times New Roman"/>
                <a:sym typeface="Times New Roman"/>
              </a:rPr>
              <a:t>How do the most popular words per genre change over time when looking at the tagline? Does this mirror societal change? </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200">
              <a:solidFill>
                <a:schemeClr val="dk1"/>
              </a:solidFill>
              <a:latin typeface="Times New Roman"/>
              <a:ea typeface="Times New Roman"/>
              <a:cs typeface="Times New Roman"/>
              <a:sym typeface="Times New Roman"/>
            </a:endParaRPr>
          </a:p>
        </p:txBody>
      </p:sp>
      <p:sp>
        <p:nvSpPr>
          <p:cNvPr id="78" name="Google Shape;78;p15"/>
          <p:cNvSpPr txBox="1"/>
          <p:nvPr/>
        </p:nvSpPr>
        <p:spPr>
          <a:xfrm>
            <a:off x="676650" y="1266250"/>
            <a:ext cx="3707700" cy="361800"/>
          </a:xfrm>
          <a:prstGeom prst="rect">
            <a:avLst/>
          </a:prstGeom>
          <a:solidFill>
            <a:srgbClr val="31394D"/>
          </a:solidFill>
          <a:ln cap="flat" cmpd="sng" w="19050">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500">
                <a:solidFill>
                  <a:srgbClr val="EFEFEF"/>
                </a:solidFill>
                <a:latin typeface="Times New Roman"/>
                <a:ea typeface="Times New Roman"/>
                <a:cs typeface="Times New Roman"/>
                <a:sym typeface="Times New Roman"/>
              </a:rPr>
              <a:t>Numbers Based </a:t>
            </a:r>
            <a:endParaRPr sz="1500">
              <a:solidFill>
                <a:srgbClr val="EFEFEF"/>
              </a:solidFill>
              <a:latin typeface="Times New Roman"/>
              <a:ea typeface="Times New Roman"/>
              <a:cs typeface="Times New Roman"/>
              <a:sym typeface="Times New Roman"/>
            </a:endParaRPr>
          </a:p>
        </p:txBody>
      </p:sp>
      <p:sp>
        <p:nvSpPr>
          <p:cNvPr id="79" name="Google Shape;79;p15"/>
          <p:cNvSpPr txBox="1"/>
          <p:nvPr/>
        </p:nvSpPr>
        <p:spPr>
          <a:xfrm>
            <a:off x="4644313" y="1274650"/>
            <a:ext cx="3790500" cy="361800"/>
          </a:xfrm>
          <a:prstGeom prst="rect">
            <a:avLst/>
          </a:prstGeom>
          <a:solidFill>
            <a:srgbClr val="31394D"/>
          </a:solidFill>
          <a:ln cap="flat" cmpd="sng" w="19050">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500">
                <a:solidFill>
                  <a:srgbClr val="EFEFEF"/>
                </a:solidFill>
                <a:latin typeface="Times New Roman"/>
                <a:ea typeface="Times New Roman"/>
                <a:cs typeface="Times New Roman"/>
                <a:sym typeface="Times New Roman"/>
              </a:rPr>
              <a:t>Sentiment Based</a:t>
            </a:r>
            <a:endParaRPr sz="1500">
              <a:solidFill>
                <a:srgbClr val="EFEFEF"/>
              </a:solidFill>
              <a:latin typeface="Times New Roman"/>
              <a:ea typeface="Times New Roman"/>
              <a:cs typeface="Times New Roman"/>
              <a:sym typeface="Times New Roman"/>
            </a:endParaRPr>
          </a:p>
        </p:txBody>
      </p:sp>
      <p:sp>
        <p:nvSpPr>
          <p:cNvPr id="80" name="Google Shape;80;p15"/>
          <p:cNvSpPr txBox="1"/>
          <p:nvPr/>
        </p:nvSpPr>
        <p:spPr>
          <a:xfrm>
            <a:off x="672150" y="3144650"/>
            <a:ext cx="3707700" cy="1408800"/>
          </a:xfrm>
          <a:prstGeom prst="rect">
            <a:avLst/>
          </a:prstGeom>
          <a:solidFill>
            <a:srgbClr val="F3F3F3"/>
          </a:solidFill>
          <a:ln cap="flat" cmpd="sng" w="19050">
            <a:solidFill>
              <a:srgbClr val="37415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rgbClr val="31394D"/>
                </a:solidFill>
                <a:latin typeface="Times New Roman"/>
                <a:ea typeface="Times New Roman"/>
                <a:cs typeface="Times New Roman"/>
                <a:sym typeface="Times New Roman"/>
              </a:rPr>
              <a:t>Purpose: </a:t>
            </a:r>
            <a:r>
              <a:rPr lang="en" sz="1000">
                <a:solidFill>
                  <a:srgbClr val="31394D"/>
                </a:solidFill>
                <a:latin typeface="Times New Roman"/>
                <a:ea typeface="Times New Roman"/>
                <a:cs typeface="Times New Roman"/>
                <a:sym typeface="Times New Roman"/>
              </a:rPr>
              <a:t>Facilitate informed decision-making for directors and movie enthusiasts in their selection of films for production or viewing. This initiative strives to provide valuable guidance by analyzing key factors that contribute to the appeal and relevance of movies. By offering insights into the qualities that resonate with audiences and align with contemporary preferences, it aims to empower filmmakers and viewers alike to make more discerning choices in the dynamic world of cinema.</a:t>
            </a:r>
            <a:endParaRPr sz="1000">
              <a:solidFill>
                <a:srgbClr val="31394D"/>
              </a:solidFill>
              <a:latin typeface="Times New Roman"/>
              <a:ea typeface="Times New Roman"/>
              <a:cs typeface="Times New Roman"/>
              <a:sym typeface="Times New Roman"/>
            </a:endParaRPr>
          </a:p>
        </p:txBody>
      </p:sp>
      <p:sp>
        <p:nvSpPr>
          <p:cNvPr id="81" name="Google Shape;81;p15"/>
          <p:cNvSpPr txBox="1"/>
          <p:nvPr/>
        </p:nvSpPr>
        <p:spPr>
          <a:xfrm>
            <a:off x="4644325" y="3159850"/>
            <a:ext cx="3790500" cy="1408800"/>
          </a:xfrm>
          <a:prstGeom prst="rect">
            <a:avLst/>
          </a:prstGeom>
          <a:solidFill>
            <a:srgbClr val="F3F3F3"/>
          </a:solidFill>
          <a:ln cap="flat" cmpd="sng" w="19050">
            <a:solidFill>
              <a:srgbClr val="37415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rgbClr val="31394D"/>
                </a:solidFill>
                <a:latin typeface="Times New Roman"/>
                <a:ea typeface="Times New Roman"/>
                <a:cs typeface="Times New Roman"/>
                <a:sym typeface="Times New Roman"/>
              </a:rPr>
              <a:t>Purpose: </a:t>
            </a:r>
            <a:r>
              <a:rPr lang="en" sz="1000">
                <a:solidFill>
                  <a:srgbClr val="374151"/>
                </a:solidFill>
                <a:latin typeface="Times New Roman"/>
                <a:ea typeface="Times New Roman"/>
                <a:cs typeface="Times New Roman"/>
                <a:sym typeface="Times New Roman"/>
              </a:rPr>
              <a:t>Explore the evolution of movies over time as reflective mirrors of societal changes. This analysis aims to provide valuable insights for both directors and movie enthusiasts, fostering a deeper understanding of thematic principles embedded in films. By delving into how society perceives and interprets certain themes through cinema, this endeavor seeks to unravel the intricate relationship between movies and societal perspectives.</a:t>
            </a:r>
            <a:endParaRPr sz="1000">
              <a:solidFill>
                <a:srgbClr val="31394D"/>
              </a:solidFill>
              <a:latin typeface="Times New Roman"/>
              <a:ea typeface="Times New Roman"/>
              <a:cs typeface="Times New Roman"/>
              <a:sym typeface="Times New Roman"/>
            </a:endParaRPr>
          </a:p>
        </p:txBody>
      </p:sp>
      <p:sp>
        <p:nvSpPr>
          <p:cNvPr id="82" name="Google Shape;82;p15"/>
          <p:cNvSpPr txBox="1"/>
          <p:nvPr/>
        </p:nvSpPr>
        <p:spPr>
          <a:xfrm>
            <a:off x="676650" y="2645750"/>
            <a:ext cx="3707700" cy="498900"/>
          </a:xfrm>
          <a:prstGeom prst="rect">
            <a:avLst/>
          </a:prstGeom>
          <a:solidFill>
            <a:schemeClr val="accent3"/>
          </a:solidFill>
          <a:ln cap="flat" cmpd="sng" w="19050">
            <a:solidFill>
              <a:srgbClr val="31394D"/>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Times New Roman"/>
                <a:ea typeface="Times New Roman"/>
                <a:cs typeface="Times New Roman"/>
                <a:sym typeface="Times New Roman"/>
              </a:rPr>
              <a:t>What are the most popular genres based on language of film?</a:t>
            </a:r>
            <a:endParaRPr sz="1200">
              <a:solidFill>
                <a:schemeClr val="dk1"/>
              </a:solidFill>
              <a:latin typeface="Times New Roman"/>
              <a:ea typeface="Times New Roman"/>
              <a:cs typeface="Times New Roman"/>
              <a:sym typeface="Times New Roman"/>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5"/>
                                        </p:tgtEl>
                                        <p:attrNameLst>
                                          <p:attrName>style.visibility</p:attrName>
                                        </p:attrNameLst>
                                      </p:cBhvr>
                                      <p:to>
                                        <p:strVal val="visible"/>
                                      </p:to>
                                    </p:set>
                                  </p:childTnLst>
                                </p:cTn>
                              </p:par>
                            </p:childTnLst>
                          </p:cTn>
                        </p:par>
                        <p:par>
                          <p:cTn fill="hold">
                            <p:stCondLst>
                              <p:cond delay="0"/>
                            </p:stCondLst>
                            <p:childTnLst>
                              <p:par>
                                <p:cTn fill="hold" nodeType="afterEffect" presetClass="entr" presetID="1" presetSubtype="0">
                                  <p:stCondLst>
                                    <p:cond delay="0"/>
                                  </p:stCondLst>
                                  <p:childTnLst>
                                    <p:set>
                                      <p:cBhvr>
                                        <p:cTn dur="1" fill="hold">
                                          <p:stCondLst>
                                            <p:cond delay="0"/>
                                          </p:stCondLst>
                                        </p:cTn>
                                        <p:tgtEl>
                                          <p:spTgt spid="8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78909C"/>
        </a:solidFill>
      </p:bgPr>
    </p:bg>
    <p:spTree>
      <p:nvGrpSpPr>
        <p:cNvPr id="274" name="Shape 274"/>
        <p:cNvGrpSpPr/>
        <p:nvPr/>
      </p:nvGrpSpPr>
      <p:grpSpPr>
        <a:xfrm>
          <a:off x="0" y="0"/>
          <a:ext cx="0" cy="0"/>
          <a:chOff x="0" y="0"/>
          <a:chExt cx="0" cy="0"/>
        </a:xfrm>
      </p:grpSpPr>
      <p:sp>
        <p:nvSpPr>
          <p:cNvPr id="275" name="Google Shape;275;p42"/>
          <p:cNvSpPr txBox="1"/>
          <p:nvPr>
            <p:ph type="ctrTitle"/>
          </p:nvPr>
        </p:nvSpPr>
        <p:spPr>
          <a:xfrm>
            <a:off x="0" y="2347050"/>
            <a:ext cx="9144000" cy="449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SzPts val="990"/>
              <a:buNone/>
            </a:pPr>
            <a:r>
              <a:rPr lang="en" sz="2300">
                <a:latin typeface="Times New Roman"/>
                <a:ea typeface="Times New Roman"/>
                <a:cs typeface="Times New Roman"/>
                <a:sym typeface="Times New Roman"/>
              </a:rPr>
              <a:t>Thank you!</a:t>
            </a:r>
            <a:endParaRPr sz="2300">
              <a:latin typeface="Times New Roman"/>
              <a:ea typeface="Times New Roman"/>
              <a:cs typeface="Times New Roman"/>
              <a:sym typeface="Times New Roman"/>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solidFill>
                  <a:schemeClr val="dk2"/>
                </a:solidFill>
                <a:latin typeface="Times New Roman"/>
                <a:ea typeface="Times New Roman"/>
                <a:cs typeface="Times New Roman"/>
                <a:sym typeface="Times New Roman"/>
              </a:rPr>
              <a:t>Data Sources</a:t>
            </a:r>
            <a:endParaRPr>
              <a:solidFill>
                <a:schemeClr val="dk2"/>
              </a:solidFill>
              <a:latin typeface="Times New Roman"/>
              <a:ea typeface="Times New Roman"/>
              <a:cs typeface="Times New Roman"/>
              <a:sym typeface="Times New Roman"/>
            </a:endParaRPr>
          </a:p>
        </p:txBody>
      </p:sp>
      <p:sp>
        <p:nvSpPr>
          <p:cNvPr id="88" name="Google Shape;88;p1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89" name="Google Shape;89;p16"/>
          <p:cNvSpPr txBox="1"/>
          <p:nvPr>
            <p:ph idx="1" type="body"/>
          </p:nvPr>
        </p:nvSpPr>
        <p:spPr>
          <a:xfrm>
            <a:off x="311700" y="1152475"/>
            <a:ext cx="8520600" cy="3416400"/>
          </a:xfrm>
          <a:prstGeom prst="rect">
            <a:avLst/>
          </a:prstGeom>
          <a:solidFill>
            <a:srgbClr val="D0E0E3"/>
          </a:solidFill>
        </p:spPr>
        <p:txBody>
          <a:bodyPr anchorCtr="0" anchor="t" bIns="91425" lIns="91425" spcFirstLastPara="1" rIns="91425" wrap="square" tIns="91425">
            <a:normAutofit/>
          </a:bodyPr>
          <a:lstStyle/>
          <a:p>
            <a:pPr indent="-349250" lvl="0" marL="457200" rtl="0" algn="l">
              <a:spcBef>
                <a:spcPts val="0"/>
              </a:spcBef>
              <a:spcAft>
                <a:spcPts val="0"/>
              </a:spcAft>
              <a:buClr>
                <a:srgbClr val="31394D"/>
              </a:buClr>
              <a:buSzPts val="1900"/>
              <a:buFont typeface="Times New Roman"/>
              <a:buChar char="●"/>
            </a:pPr>
            <a:r>
              <a:rPr lang="en" sz="1900">
                <a:solidFill>
                  <a:srgbClr val="31394D"/>
                </a:solidFill>
                <a:latin typeface="Times New Roman"/>
                <a:ea typeface="Times New Roman"/>
                <a:cs typeface="Times New Roman"/>
                <a:sym typeface="Times New Roman"/>
              </a:rPr>
              <a:t>Kaggle Movies Dataset (cast + crew + genders + movie metadata)</a:t>
            </a:r>
            <a:endParaRPr sz="1900">
              <a:solidFill>
                <a:srgbClr val="31394D"/>
              </a:solidFill>
              <a:latin typeface="Times New Roman"/>
              <a:ea typeface="Times New Roman"/>
              <a:cs typeface="Times New Roman"/>
              <a:sym typeface="Times New Roman"/>
            </a:endParaRPr>
          </a:p>
          <a:p>
            <a:pPr indent="-349250" lvl="1" marL="914400" rtl="0" algn="l">
              <a:spcBef>
                <a:spcPts val="0"/>
              </a:spcBef>
              <a:spcAft>
                <a:spcPts val="0"/>
              </a:spcAft>
              <a:buClr>
                <a:srgbClr val="31394D"/>
              </a:buClr>
              <a:buSzPts val="1900"/>
              <a:buFont typeface="Times New Roman"/>
              <a:buChar char="○"/>
            </a:pPr>
            <a:r>
              <a:rPr lang="en" sz="1900">
                <a:solidFill>
                  <a:srgbClr val="31394D"/>
                </a:solidFill>
                <a:latin typeface="Times New Roman"/>
                <a:ea typeface="Times New Roman"/>
                <a:cs typeface="Times New Roman"/>
                <a:sym typeface="Times New Roman"/>
              </a:rPr>
              <a:t>45,000 Data Points</a:t>
            </a:r>
            <a:endParaRPr sz="1900">
              <a:solidFill>
                <a:srgbClr val="31394D"/>
              </a:solidFill>
              <a:latin typeface="Times New Roman"/>
              <a:ea typeface="Times New Roman"/>
              <a:cs typeface="Times New Roman"/>
              <a:sym typeface="Times New Roman"/>
            </a:endParaRPr>
          </a:p>
          <a:p>
            <a:pPr indent="-349250" lvl="0" marL="457200" rtl="0" algn="l">
              <a:spcBef>
                <a:spcPts val="0"/>
              </a:spcBef>
              <a:spcAft>
                <a:spcPts val="0"/>
              </a:spcAft>
              <a:buClr>
                <a:srgbClr val="31394D"/>
              </a:buClr>
              <a:buSzPts val="1900"/>
              <a:buFont typeface="Times New Roman"/>
              <a:buChar char="●"/>
            </a:pPr>
            <a:r>
              <a:rPr lang="en" sz="1900">
                <a:solidFill>
                  <a:srgbClr val="31394D"/>
                </a:solidFill>
                <a:latin typeface="Times New Roman"/>
                <a:ea typeface="Times New Roman"/>
                <a:cs typeface="Times New Roman"/>
                <a:sym typeface="Times New Roman"/>
              </a:rPr>
              <a:t>Movie Scripts Corpus (scripts) </a:t>
            </a:r>
            <a:endParaRPr sz="1900">
              <a:solidFill>
                <a:srgbClr val="31394D"/>
              </a:solidFill>
              <a:latin typeface="Times New Roman"/>
              <a:ea typeface="Times New Roman"/>
              <a:cs typeface="Times New Roman"/>
              <a:sym typeface="Times New Roman"/>
            </a:endParaRPr>
          </a:p>
          <a:p>
            <a:pPr indent="-349250" lvl="1" marL="914400" rtl="0" algn="l">
              <a:spcBef>
                <a:spcPts val="0"/>
              </a:spcBef>
              <a:spcAft>
                <a:spcPts val="0"/>
              </a:spcAft>
              <a:buClr>
                <a:srgbClr val="31394D"/>
              </a:buClr>
              <a:buSzPts val="1900"/>
              <a:buFont typeface="Times New Roman"/>
              <a:buChar char="○"/>
            </a:pPr>
            <a:r>
              <a:rPr lang="en" sz="1900">
                <a:solidFill>
                  <a:srgbClr val="31394D"/>
                </a:solidFill>
                <a:latin typeface="Times New Roman"/>
                <a:ea typeface="Times New Roman"/>
                <a:cs typeface="Times New Roman"/>
                <a:sym typeface="Times New Roman"/>
              </a:rPr>
              <a:t>3,000 different movie scripts</a:t>
            </a:r>
            <a:endParaRPr sz="1900">
              <a:solidFill>
                <a:srgbClr val="31394D"/>
              </a:solidFill>
              <a:latin typeface="Times New Roman"/>
              <a:ea typeface="Times New Roman"/>
              <a:cs typeface="Times New Roman"/>
              <a:sym typeface="Times New Roman"/>
            </a:endParaRPr>
          </a:p>
          <a:p>
            <a:pPr indent="0" lvl="0" marL="0" rtl="0" algn="l">
              <a:spcBef>
                <a:spcPts val="1200"/>
              </a:spcBef>
              <a:spcAft>
                <a:spcPts val="1200"/>
              </a:spcAft>
              <a:buNone/>
            </a:pPr>
            <a:r>
              <a:t/>
            </a:r>
            <a:endParaRPr sz="1900">
              <a:solidFill>
                <a:srgbClr val="31394D"/>
              </a:solidFill>
              <a:latin typeface="Times New Roman"/>
              <a:ea typeface="Times New Roman"/>
              <a:cs typeface="Times New Roman"/>
              <a:sym typeface="Times New Roman"/>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78909C"/>
        </a:solidFill>
      </p:bgPr>
    </p:bg>
    <p:spTree>
      <p:nvGrpSpPr>
        <p:cNvPr id="93" name="Shape 93"/>
        <p:cNvGrpSpPr/>
        <p:nvPr/>
      </p:nvGrpSpPr>
      <p:grpSpPr>
        <a:xfrm>
          <a:off x="0" y="0"/>
          <a:ext cx="0" cy="0"/>
          <a:chOff x="0" y="0"/>
          <a:chExt cx="0" cy="0"/>
        </a:xfrm>
      </p:grpSpPr>
      <p:sp>
        <p:nvSpPr>
          <p:cNvPr id="94" name="Google Shape;94;p17"/>
          <p:cNvSpPr txBox="1"/>
          <p:nvPr>
            <p:ph type="ctrTitle"/>
          </p:nvPr>
        </p:nvSpPr>
        <p:spPr>
          <a:xfrm>
            <a:off x="0" y="2277400"/>
            <a:ext cx="9144000" cy="533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SzPts val="990"/>
              <a:buNone/>
            </a:pPr>
            <a:r>
              <a:rPr lang="en" sz="2300">
                <a:latin typeface="Times New Roman"/>
                <a:ea typeface="Times New Roman"/>
                <a:cs typeface="Times New Roman"/>
                <a:sym typeface="Times New Roman"/>
              </a:rPr>
              <a:t>Question 1: What variables help predict movie rating and popularity?</a:t>
            </a:r>
            <a:endParaRPr sz="2300">
              <a:latin typeface="Times New Roman"/>
              <a:ea typeface="Times New Roman"/>
              <a:cs typeface="Times New Roman"/>
              <a:sym typeface="Times New Roman"/>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 sz="2320">
                <a:solidFill>
                  <a:schemeClr val="lt1"/>
                </a:solidFill>
                <a:latin typeface="Times New Roman"/>
                <a:ea typeface="Times New Roman"/>
                <a:cs typeface="Times New Roman"/>
                <a:sym typeface="Times New Roman"/>
              </a:rPr>
              <a:t>Question 1: Background</a:t>
            </a:r>
            <a:endParaRPr sz="2320">
              <a:solidFill>
                <a:schemeClr val="lt1"/>
              </a:solidFill>
              <a:latin typeface="Times New Roman"/>
              <a:ea typeface="Times New Roman"/>
              <a:cs typeface="Times New Roman"/>
              <a:sym typeface="Times New Roman"/>
            </a:endParaRPr>
          </a:p>
        </p:txBody>
      </p:sp>
      <p:sp>
        <p:nvSpPr>
          <p:cNvPr id="100" name="Google Shape;100;p1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t/>
            </a:r>
            <a:endParaRPr/>
          </a:p>
        </p:txBody>
      </p:sp>
      <p:sp>
        <p:nvSpPr>
          <p:cNvPr id="101" name="Google Shape;101;p18"/>
          <p:cNvSpPr txBox="1"/>
          <p:nvPr>
            <p:ph idx="1" type="body"/>
          </p:nvPr>
        </p:nvSpPr>
        <p:spPr>
          <a:xfrm>
            <a:off x="311700" y="1152475"/>
            <a:ext cx="8520600" cy="3416400"/>
          </a:xfrm>
          <a:prstGeom prst="rect">
            <a:avLst/>
          </a:prstGeom>
          <a:solidFill>
            <a:srgbClr val="D0E0E3"/>
          </a:solidFill>
        </p:spPr>
        <p:txBody>
          <a:bodyPr anchorCtr="0" anchor="t" bIns="91425" lIns="91425" spcFirstLastPara="1" rIns="91425" wrap="square" tIns="91425">
            <a:normAutofit/>
          </a:bodyPr>
          <a:lstStyle/>
          <a:p>
            <a:pPr indent="-342900" lvl="0" marL="457200" rtl="0" algn="l">
              <a:spcBef>
                <a:spcPts val="0"/>
              </a:spcBef>
              <a:spcAft>
                <a:spcPts val="0"/>
              </a:spcAft>
              <a:buClr>
                <a:srgbClr val="31394D"/>
              </a:buClr>
              <a:buSzPts val="1800"/>
              <a:buFont typeface="Times New Roman"/>
              <a:buChar char="●"/>
            </a:pPr>
            <a:r>
              <a:rPr lang="en">
                <a:solidFill>
                  <a:srgbClr val="31394D"/>
                </a:solidFill>
                <a:latin typeface="Times New Roman"/>
                <a:ea typeface="Times New Roman"/>
                <a:cs typeface="Times New Roman"/>
                <a:sym typeface="Times New Roman"/>
              </a:rPr>
              <a:t>Aim to understand what can predict popularity value/high ratings based on multiple different factors</a:t>
            </a:r>
            <a:endParaRPr>
              <a:solidFill>
                <a:srgbClr val="31394D"/>
              </a:solidFill>
              <a:latin typeface="Times New Roman"/>
              <a:ea typeface="Times New Roman"/>
              <a:cs typeface="Times New Roman"/>
              <a:sym typeface="Times New Roman"/>
            </a:endParaRPr>
          </a:p>
          <a:p>
            <a:pPr indent="-342900" lvl="0" marL="457200" rtl="0" algn="l">
              <a:spcBef>
                <a:spcPts val="0"/>
              </a:spcBef>
              <a:spcAft>
                <a:spcPts val="0"/>
              </a:spcAft>
              <a:buClr>
                <a:srgbClr val="31394D"/>
              </a:buClr>
              <a:buSzPts val="1800"/>
              <a:buFont typeface="Times New Roman"/>
              <a:buChar char="●"/>
            </a:pPr>
            <a:r>
              <a:rPr lang="en">
                <a:solidFill>
                  <a:srgbClr val="31394D"/>
                </a:solidFill>
                <a:latin typeface="Times New Roman"/>
                <a:ea typeface="Times New Roman"/>
                <a:cs typeface="Times New Roman"/>
                <a:sym typeface="Times New Roman"/>
              </a:rPr>
              <a:t>Methodology: </a:t>
            </a:r>
            <a:endParaRPr>
              <a:solidFill>
                <a:srgbClr val="31394D"/>
              </a:solidFill>
              <a:latin typeface="Times New Roman"/>
              <a:ea typeface="Times New Roman"/>
              <a:cs typeface="Times New Roman"/>
              <a:sym typeface="Times New Roman"/>
            </a:endParaRPr>
          </a:p>
          <a:p>
            <a:pPr indent="-317500" lvl="1" marL="914400" rtl="0" algn="l">
              <a:spcBef>
                <a:spcPts val="0"/>
              </a:spcBef>
              <a:spcAft>
                <a:spcPts val="0"/>
              </a:spcAft>
              <a:buClr>
                <a:srgbClr val="31394D"/>
              </a:buClr>
              <a:buSzPts val="1400"/>
              <a:buFont typeface="Times New Roman"/>
              <a:buChar char="○"/>
            </a:pPr>
            <a:r>
              <a:rPr lang="en">
                <a:solidFill>
                  <a:srgbClr val="31394D"/>
                </a:solidFill>
                <a:latin typeface="Times New Roman"/>
                <a:ea typeface="Times New Roman"/>
                <a:cs typeface="Times New Roman"/>
                <a:sym typeface="Times New Roman"/>
              </a:rPr>
              <a:t>Multiple Linear Regression </a:t>
            </a:r>
            <a:endParaRPr>
              <a:solidFill>
                <a:srgbClr val="31394D"/>
              </a:solidFill>
              <a:latin typeface="Times New Roman"/>
              <a:ea typeface="Times New Roman"/>
              <a:cs typeface="Times New Roman"/>
              <a:sym typeface="Times New Roman"/>
            </a:endParaRPr>
          </a:p>
          <a:p>
            <a:pPr indent="-317500" lvl="1" marL="914400" rtl="0" algn="l">
              <a:spcBef>
                <a:spcPts val="0"/>
              </a:spcBef>
              <a:spcAft>
                <a:spcPts val="0"/>
              </a:spcAft>
              <a:buClr>
                <a:srgbClr val="31394D"/>
              </a:buClr>
              <a:buSzPts val="1400"/>
              <a:buFont typeface="Times New Roman"/>
              <a:buChar char="○"/>
            </a:pPr>
            <a:r>
              <a:rPr lang="en">
                <a:solidFill>
                  <a:srgbClr val="31394D"/>
                </a:solidFill>
                <a:latin typeface="Times New Roman"/>
                <a:ea typeface="Times New Roman"/>
                <a:cs typeface="Times New Roman"/>
                <a:sym typeface="Times New Roman"/>
              </a:rPr>
              <a:t>Predicted Values</a:t>
            </a:r>
            <a:endParaRPr>
              <a:solidFill>
                <a:srgbClr val="31394D"/>
              </a:solidFill>
              <a:latin typeface="Times New Roman"/>
              <a:ea typeface="Times New Roman"/>
              <a:cs typeface="Times New Roman"/>
              <a:sym typeface="Times New Roman"/>
            </a:endParaRPr>
          </a:p>
          <a:p>
            <a:pPr indent="-317500" lvl="1" marL="914400" rtl="0" algn="l">
              <a:spcBef>
                <a:spcPts val="0"/>
              </a:spcBef>
              <a:spcAft>
                <a:spcPts val="0"/>
              </a:spcAft>
              <a:buClr>
                <a:srgbClr val="31394D"/>
              </a:buClr>
              <a:buSzPts val="1400"/>
              <a:buFont typeface="Times New Roman"/>
              <a:buChar char="○"/>
            </a:pPr>
            <a:r>
              <a:rPr lang="en">
                <a:solidFill>
                  <a:srgbClr val="31394D"/>
                </a:solidFill>
                <a:latin typeface="Times New Roman"/>
                <a:ea typeface="Times New Roman"/>
                <a:cs typeface="Times New Roman"/>
                <a:sym typeface="Times New Roman"/>
              </a:rPr>
              <a:t>Correlation </a:t>
            </a:r>
            <a:endParaRPr>
              <a:solidFill>
                <a:srgbClr val="31394D"/>
              </a:solidFill>
              <a:latin typeface="Times New Roman"/>
              <a:ea typeface="Times New Roman"/>
              <a:cs typeface="Times New Roman"/>
              <a:sym typeface="Times New Roman"/>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 sz="2320">
                <a:solidFill>
                  <a:schemeClr val="lt1"/>
                </a:solidFill>
                <a:latin typeface="Times New Roman"/>
                <a:ea typeface="Times New Roman"/>
                <a:cs typeface="Times New Roman"/>
                <a:sym typeface="Times New Roman"/>
              </a:rPr>
              <a:t>Question 1: Results - Popularity </a:t>
            </a:r>
            <a:endParaRPr sz="2320">
              <a:solidFill>
                <a:schemeClr val="lt1"/>
              </a:solidFill>
              <a:latin typeface="Times New Roman"/>
              <a:ea typeface="Times New Roman"/>
              <a:cs typeface="Times New Roman"/>
              <a:sym typeface="Times New Roman"/>
            </a:endParaRPr>
          </a:p>
        </p:txBody>
      </p:sp>
      <p:pic>
        <p:nvPicPr>
          <p:cNvPr id="107" name="Google Shape;107;p19"/>
          <p:cNvPicPr preferRelativeResize="0"/>
          <p:nvPr/>
        </p:nvPicPr>
        <p:blipFill>
          <a:blip r:embed="rId3">
            <a:alphaModFix/>
          </a:blip>
          <a:stretch>
            <a:fillRect/>
          </a:stretch>
        </p:blipFill>
        <p:spPr>
          <a:xfrm>
            <a:off x="311700" y="1916250"/>
            <a:ext cx="5750899" cy="2905526"/>
          </a:xfrm>
          <a:prstGeom prst="rect">
            <a:avLst/>
          </a:prstGeom>
          <a:noFill/>
          <a:ln cap="flat" cmpd="sng" w="19050">
            <a:solidFill>
              <a:srgbClr val="78909C"/>
            </a:solidFill>
            <a:prstDash val="solid"/>
            <a:round/>
            <a:headEnd len="sm" w="sm" type="none"/>
            <a:tailEnd len="sm" w="sm" type="none"/>
          </a:ln>
        </p:spPr>
      </p:pic>
      <p:pic>
        <p:nvPicPr>
          <p:cNvPr id="108" name="Google Shape;108;p19"/>
          <p:cNvPicPr preferRelativeResize="0"/>
          <p:nvPr/>
        </p:nvPicPr>
        <p:blipFill>
          <a:blip r:embed="rId4">
            <a:alphaModFix/>
          </a:blip>
          <a:stretch>
            <a:fillRect/>
          </a:stretch>
        </p:blipFill>
        <p:spPr>
          <a:xfrm>
            <a:off x="6166437" y="1916262"/>
            <a:ext cx="2632284" cy="2142550"/>
          </a:xfrm>
          <a:prstGeom prst="rect">
            <a:avLst/>
          </a:prstGeom>
          <a:noFill/>
          <a:ln cap="flat" cmpd="sng" w="19050">
            <a:solidFill>
              <a:srgbClr val="78909C"/>
            </a:solidFill>
            <a:prstDash val="solid"/>
            <a:round/>
            <a:headEnd len="sm" w="sm" type="none"/>
            <a:tailEnd len="sm" w="sm" type="none"/>
          </a:ln>
        </p:spPr>
      </p:pic>
      <p:pic>
        <p:nvPicPr>
          <p:cNvPr id="109" name="Google Shape;109;p19"/>
          <p:cNvPicPr preferRelativeResize="0"/>
          <p:nvPr/>
        </p:nvPicPr>
        <p:blipFill>
          <a:blip r:embed="rId5">
            <a:alphaModFix/>
          </a:blip>
          <a:stretch>
            <a:fillRect/>
          </a:stretch>
        </p:blipFill>
        <p:spPr>
          <a:xfrm>
            <a:off x="6166425" y="4221650"/>
            <a:ext cx="2632300" cy="600116"/>
          </a:xfrm>
          <a:prstGeom prst="rect">
            <a:avLst/>
          </a:prstGeom>
          <a:noFill/>
          <a:ln cap="flat" cmpd="sng" w="19050">
            <a:solidFill>
              <a:srgbClr val="78909C"/>
            </a:solidFill>
            <a:prstDash val="solid"/>
            <a:round/>
            <a:headEnd len="sm" w="sm" type="none"/>
            <a:tailEnd len="sm" w="sm" type="none"/>
          </a:ln>
        </p:spPr>
      </p:pic>
      <p:sp>
        <p:nvSpPr>
          <p:cNvPr id="110" name="Google Shape;110;p19"/>
          <p:cNvSpPr txBox="1"/>
          <p:nvPr/>
        </p:nvSpPr>
        <p:spPr>
          <a:xfrm>
            <a:off x="311700" y="1386450"/>
            <a:ext cx="8520600" cy="423900"/>
          </a:xfrm>
          <a:prstGeom prst="rect">
            <a:avLst/>
          </a:prstGeom>
          <a:noFill/>
          <a:ln cap="flat" cmpd="sng" w="9525">
            <a:solidFill>
              <a:srgbClr val="31394D"/>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i="1" lang="en" sz="1500">
                <a:solidFill>
                  <a:schemeClr val="lt1"/>
                </a:solidFill>
                <a:latin typeface="Times New Roman"/>
                <a:ea typeface="Times New Roman"/>
                <a:cs typeface="Times New Roman"/>
                <a:sym typeface="Times New Roman"/>
              </a:rPr>
              <a:t>Popularity</a:t>
            </a:r>
            <a:r>
              <a:rPr lang="en" sz="1500">
                <a:solidFill>
                  <a:schemeClr val="lt1"/>
                </a:solidFill>
                <a:latin typeface="Times New Roman"/>
                <a:ea typeface="Times New Roman"/>
                <a:cs typeface="Times New Roman"/>
                <a:sym typeface="Times New Roman"/>
              </a:rPr>
              <a:t>= 1.37e</a:t>
            </a:r>
            <a:r>
              <a:rPr baseline="30000" lang="en" sz="1500">
                <a:solidFill>
                  <a:schemeClr val="lt1"/>
                </a:solidFill>
                <a:latin typeface="Times New Roman"/>
                <a:ea typeface="Times New Roman"/>
                <a:cs typeface="Times New Roman"/>
                <a:sym typeface="Times New Roman"/>
              </a:rPr>
              <a:t>-</a:t>
            </a:r>
            <a:r>
              <a:rPr baseline="30000" lang="en" sz="1500">
                <a:solidFill>
                  <a:schemeClr val="lt1"/>
                </a:solidFill>
                <a:latin typeface="Times New Roman"/>
                <a:ea typeface="Times New Roman"/>
                <a:cs typeface="Times New Roman"/>
                <a:sym typeface="Times New Roman"/>
              </a:rPr>
              <a:t>8 </a:t>
            </a:r>
            <a:r>
              <a:rPr i="1" lang="en" sz="1500">
                <a:solidFill>
                  <a:schemeClr val="lt1"/>
                </a:solidFill>
                <a:latin typeface="Times New Roman"/>
                <a:ea typeface="Times New Roman"/>
                <a:cs typeface="Times New Roman"/>
                <a:sym typeface="Times New Roman"/>
              </a:rPr>
              <a:t>Budget</a:t>
            </a:r>
            <a:r>
              <a:rPr i="1" lang="en" sz="1500">
                <a:solidFill>
                  <a:schemeClr val="lt1"/>
                </a:solidFill>
                <a:latin typeface="Times New Roman"/>
                <a:ea typeface="Times New Roman"/>
                <a:cs typeface="Times New Roman"/>
                <a:sym typeface="Times New Roman"/>
              </a:rPr>
              <a:t> </a:t>
            </a:r>
            <a:r>
              <a:rPr lang="en" sz="1500">
                <a:solidFill>
                  <a:schemeClr val="lt1"/>
                </a:solidFill>
                <a:latin typeface="Times New Roman"/>
                <a:ea typeface="Times New Roman"/>
                <a:cs typeface="Times New Roman"/>
                <a:sym typeface="Times New Roman"/>
              </a:rPr>
              <a:t>+ 1.19e</a:t>
            </a:r>
            <a:r>
              <a:rPr baseline="30000" lang="en" sz="1500">
                <a:solidFill>
                  <a:schemeClr val="lt1"/>
                </a:solidFill>
                <a:latin typeface="Times New Roman"/>
                <a:ea typeface="Times New Roman"/>
                <a:cs typeface="Times New Roman"/>
                <a:sym typeface="Times New Roman"/>
              </a:rPr>
              <a:t>-8 </a:t>
            </a:r>
            <a:r>
              <a:rPr i="1" lang="en" sz="1500">
                <a:solidFill>
                  <a:schemeClr val="lt1"/>
                </a:solidFill>
                <a:latin typeface="Times New Roman"/>
                <a:ea typeface="Times New Roman"/>
                <a:cs typeface="Times New Roman"/>
                <a:sym typeface="Times New Roman"/>
              </a:rPr>
              <a:t>Revenue </a:t>
            </a:r>
            <a:r>
              <a:rPr lang="en" sz="1500">
                <a:solidFill>
                  <a:schemeClr val="lt1"/>
                </a:solidFill>
                <a:latin typeface="Times New Roman"/>
                <a:ea typeface="Times New Roman"/>
                <a:cs typeface="Times New Roman"/>
                <a:sym typeface="Times New Roman"/>
              </a:rPr>
              <a:t>+ 1.06e</a:t>
            </a:r>
            <a:r>
              <a:rPr baseline="30000" lang="en" sz="1500">
                <a:solidFill>
                  <a:schemeClr val="lt1"/>
                </a:solidFill>
                <a:latin typeface="Times New Roman"/>
                <a:ea typeface="Times New Roman"/>
                <a:cs typeface="Times New Roman"/>
                <a:sym typeface="Times New Roman"/>
              </a:rPr>
              <a:t>-2 </a:t>
            </a:r>
            <a:r>
              <a:rPr i="1" lang="en" sz="1500">
                <a:solidFill>
                  <a:schemeClr val="lt1"/>
                </a:solidFill>
                <a:latin typeface="Times New Roman"/>
                <a:ea typeface="Times New Roman"/>
                <a:cs typeface="Times New Roman"/>
                <a:sym typeface="Times New Roman"/>
              </a:rPr>
              <a:t>Run Time </a:t>
            </a:r>
            <a:r>
              <a:rPr lang="en" sz="1500">
                <a:solidFill>
                  <a:schemeClr val="lt1"/>
                </a:solidFill>
                <a:latin typeface="Times New Roman"/>
                <a:ea typeface="Times New Roman"/>
                <a:cs typeface="Times New Roman"/>
                <a:sym typeface="Times New Roman"/>
              </a:rPr>
              <a:t>+ .43 </a:t>
            </a:r>
            <a:r>
              <a:rPr i="1" lang="en" sz="1500">
                <a:solidFill>
                  <a:schemeClr val="lt1"/>
                </a:solidFill>
                <a:latin typeface="Times New Roman"/>
                <a:ea typeface="Times New Roman"/>
                <a:cs typeface="Times New Roman"/>
                <a:sym typeface="Times New Roman"/>
              </a:rPr>
              <a:t>Vote Avg </a:t>
            </a:r>
            <a:r>
              <a:rPr lang="en" sz="1500">
                <a:solidFill>
                  <a:schemeClr val="lt1"/>
                </a:solidFill>
                <a:latin typeface="Times New Roman"/>
                <a:ea typeface="Times New Roman"/>
                <a:cs typeface="Times New Roman"/>
                <a:sym typeface="Times New Roman"/>
              </a:rPr>
              <a:t>+ 4.51e</a:t>
            </a:r>
            <a:r>
              <a:rPr baseline="30000" lang="en" sz="1500">
                <a:solidFill>
                  <a:schemeClr val="lt1"/>
                </a:solidFill>
                <a:latin typeface="Times New Roman"/>
                <a:ea typeface="Times New Roman"/>
                <a:cs typeface="Times New Roman"/>
                <a:sym typeface="Times New Roman"/>
              </a:rPr>
              <a:t>-3 </a:t>
            </a:r>
            <a:r>
              <a:rPr i="1" lang="en" sz="1500">
                <a:solidFill>
                  <a:schemeClr val="lt1"/>
                </a:solidFill>
                <a:latin typeface="Times New Roman"/>
                <a:ea typeface="Times New Roman"/>
                <a:cs typeface="Times New Roman"/>
                <a:sym typeface="Times New Roman"/>
              </a:rPr>
              <a:t>Vote Count </a:t>
            </a:r>
            <a:r>
              <a:rPr lang="en" sz="1500">
                <a:solidFill>
                  <a:schemeClr val="lt1"/>
                </a:solidFill>
                <a:latin typeface="Times New Roman"/>
                <a:ea typeface="Times New Roman"/>
                <a:cs typeface="Times New Roman"/>
                <a:sym typeface="Times New Roman"/>
              </a:rPr>
              <a:t>+ .95</a:t>
            </a:r>
            <a:endParaRPr sz="1500">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t/>
            </a:r>
            <a:endParaRPr sz="1800">
              <a:solidFill>
                <a:schemeClr val="lt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 sz="2320">
                <a:solidFill>
                  <a:schemeClr val="lt1"/>
                </a:solidFill>
                <a:latin typeface="Times New Roman"/>
                <a:ea typeface="Times New Roman"/>
                <a:cs typeface="Times New Roman"/>
                <a:sym typeface="Times New Roman"/>
              </a:rPr>
              <a:t>Question 1: Results - Rating</a:t>
            </a:r>
            <a:endParaRPr sz="2320">
              <a:solidFill>
                <a:schemeClr val="lt1"/>
              </a:solidFill>
              <a:latin typeface="Times New Roman"/>
              <a:ea typeface="Times New Roman"/>
              <a:cs typeface="Times New Roman"/>
              <a:sym typeface="Times New Roman"/>
            </a:endParaRPr>
          </a:p>
        </p:txBody>
      </p:sp>
      <p:sp>
        <p:nvSpPr>
          <p:cNvPr id="116" name="Google Shape;116;p20"/>
          <p:cNvSpPr txBox="1"/>
          <p:nvPr/>
        </p:nvSpPr>
        <p:spPr>
          <a:xfrm>
            <a:off x="311700" y="1386450"/>
            <a:ext cx="8520600" cy="423900"/>
          </a:xfrm>
          <a:prstGeom prst="rect">
            <a:avLst/>
          </a:prstGeom>
          <a:noFill/>
          <a:ln cap="flat" cmpd="sng" w="9525">
            <a:solidFill>
              <a:srgbClr val="31394D"/>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i="1" lang="en" sz="1500">
                <a:solidFill>
                  <a:schemeClr val="lt1"/>
                </a:solidFill>
                <a:latin typeface="Times New Roman"/>
                <a:ea typeface="Times New Roman"/>
                <a:cs typeface="Times New Roman"/>
                <a:sym typeface="Times New Roman"/>
              </a:rPr>
              <a:t>Rating= -1.62e-3 Vote Avg + -9.55e-6 Vote Count + 1.74</a:t>
            </a:r>
            <a:endParaRPr i="1" sz="15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t/>
            </a:r>
            <a:endParaRPr i="1" sz="15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t/>
            </a:r>
            <a:endParaRPr sz="1800">
              <a:solidFill>
                <a:schemeClr val="lt1"/>
              </a:solidFill>
            </a:endParaRPr>
          </a:p>
        </p:txBody>
      </p:sp>
      <p:pic>
        <p:nvPicPr>
          <p:cNvPr id="117" name="Google Shape;117;p20"/>
          <p:cNvPicPr preferRelativeResize="0"/>
          <p:nvPr/>
        </p:nvPicPr>
        <p:blipFill>
          <a:blip r:embed="rId3">
            <a:alphaModFix/>
          </a:blip>
          <a:stretch>
            <a:fillRect/>
          </a:stretch>
        </p:blipFill>
        <p:spPr>
          <a:xfrm>
            <a:off x="311700" y="1916250"/>
            <a:ext cx="5567001" cy="2932100"/>
          </a:xfrm>
          <a:prstGeom prst="rect">
            <a:avLst/>
          </a:prstGeom>
          <a:noFill/>
          <a:ln cap="flat" cmpd="sng" w="19050">
            <a:solidFill>
              <a:srgbClr val="78909C"/>
            </a:solidFill>
            <a:prstDash val="solid"/>
            <a:round/>
            <a:headEnd len="sm" w="sm" type="none"/>
            <a:tailEnd len="sm" w="sm" type="none"/>
          </a:ln>
        </p:spPr>
      </p:pic>
      <p:pic>
        <p:nvPicPr>
          <p:cNvPr id="118" name="Google Shape;118;p20"/>
          <p:cNvPicPr preferRelativeResize="0"/>
          <p:nvPr/>
        </p:nvPicPr>
        <p:blipFill>
          <a:blip r:embed="rId4">
            <a:alphaModFix/>
          </a:blip>
          <a:stretch>
            <a:fillRect/>
          </a:stretch>
        </p:blipFill>
        <p:spPr>
          <a:xfrm>
            <a:off x="6022574" y="4231400"/>
            <a:ext cx="2809725" cy="616950"/>
          </a:xfrm>
          <a:prstGeom prst="rect">
            <a:avLst/>
          </a:prstGeom>
          <a:noFill/>
          <a:ln cap="flat" cmpd="sng" w="19050">
            <a:solidFill>
              <a:srgbClr val="78909C"/>
            </a:solidFill>
            <a:prstDash val="solid"/>
            <a:round/>
            <a:headEnd len="sm" w="sm" type="none"/>
            <a:tailEnd len="sm" w="sm" type="none"/>
          </a:ln>
        </p:spPr>
      </p:pic>
      <p:pic>
        <p:nvPicPr>
          <p:cNvPr id="119" name="Google Shape;119;p20"/>
          <p:cNvPicPr preferRelativeResize="0"/>
          <p:nvPr/>
        </p:nvPicPr>
        <p:blipFill>
          <a:blip r:embed="rId5">
            <a:alphaModFix/>
          </a:blip>
          <a:stretch>
            <a:fillRect/>
          </a:stretch>
        </p:blipFill>
        <p:spPr>
          <a:xfrm>
            <a:off x="6022576" y="1916250"/>
            <a:ext cx="2809724" cy="2142575"/>
          </a:xfrm>
          <a:prstGeom prst="rect">
            <a:avLst/>
          </a:prstGeom>
          <a:noFill/>
          <a:ln cap="flat" cmpd="sng" w="19050">
            <a:solidFill>
              <a:srgbClr val="78909C"/>
            </a:solidFill>
            <a:prstDash val="solid"/>
            <a:round/>
            <a:headEnd len="sm" w="sm" type="none"/>
            <a:tailEnd len="sm" w="sm" type="none"/>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78909C"/>
        </a:solidFill>
      </p:bgPr>
    </p:bg>
    <p:spTree>
      <p:nvGrpSpPr>
        <p:cNvPr id="123" name="Shape 123"/>
        <p:cNvGrpSpPr/>
        <p:nvPr/>
      </p:nvGrpSpPr>
      <p:grpSpPr>
        <a:xfrm>
          <a:off x="0" y="0"/>
          <a:ext cx="0" cy="0"/>
          <a:chOff x="0" y="0"/>
          <a:chExt cx="0" cy="0"/>
        </a:xfrm>
      </p:grpSpPr>
      <p:sp>
        <p:nvSpPr>
          <p:cNvPr id="124" name="Google Shape;124;p21"/>
          <p:cNvSpPr txBox="1"/>
          <p:nvPr>
            <p:ph type="ctrTitle"/>
          </p:nvPr>
        </p:nvSpPr>
        <p:spPr>
          <a:xfrm>
            <a:off x="0" y="1799400"/>
            <a:ext cx="9144000" cy="102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SzPts val="990"/>
              <a:buNone/>
            </a:pPr>
            <a:r>
              <a:rPr lang="en" sz="2300">
                <a:latin typeface="Times New Roman"/>
                <a:ea typeface="Times New Roman"/>
                <a:cs typeface="Times New Roman"/>
                <a:sym typeface="Times New Roman"/>
              </a:rPr>
              <a:t>Question 2: How do genre trends change over time with respect to rating and popularity scores?</a:t>
            </a:r>
            <a:endParaRPr sz="2300">
              <a:latin typeface="Times New Roman"/>
              <a:ea typeface="Times New Roman"/>
              <a:cs typeface="Times New Roman"/>
              <a:sym typeface="Times New Roman"/>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